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0" r:id="rId1"/>
    <p:sldMasterId id="2147483751" r:id="rId2"/>
    <p:sldMasterId id="2147483752" r:id="rId3"/>
  </p:sldMasterIdLst>
  <p:notesMasterIdLst>
    <p:notesMasterId r:id="rId67"/>
  </p:notesMasterIdLst>
  <p:sldIdLst>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1" r:id="rId65"/>
    <p:sldId id="322" r:id="rId66"/>
  </p:sldIdLst>
  <p:sldSz cx="13004800" cy="7302500"/>
  <p:notesSz cx="6858000" cy="9144000"/>
  <p:embeddedFontLst>
    <p:embeddedFont>
      <p:font typeface="Calibri" panose="020F0502020204030204" pitchFamily="34" charset="0"/>
      <p:regular r:id="rId68"/>
      <p:bold r:id="rId69"/>
      <p:italic r:id="rId70"/>
      <p:boldItalic r:id="rId71"/>
    </p:embeddedFont>
    <p:embeddedFont>
      <p:font typeface="Georgia" panose="02040502050405020303" pitchFamily="18" charset="0"/>
      <p:regular r:id="rId72"/>
      <p:bold r:id="rId73"/>
      <p:italic r:id="rId74"/>
      <p:boldItalic r:id="rId75"/>
    </p:embeddedFont>
    <p:embeddedFont>
      <p:font typeface="Helvetica Neue" panose="02000503000000020004" pitchFamily="2" charset="0"/>
      <p:regular r:id="rId76"/>
      <p:bold r:id="rId77"/>
      <p:italic r:id="rId78"/>
      <p:boldItalic r:id="rId79"/>
    </p:embeddedFont>
    <p:embeddedFont>
      <p:font typeface="Oswald"/>
      <p:regular r:id="rId80"/>
      <p:bold r:id="rId81"/>
    </p:embeddedFont>
    <p:embeddedFont>
      <p:font typeface="Roboto" panose="02000000000000000000" pitchFamily="2" charset="0"/>
      <p:regular r:id="rId82"/>
      <p:bold r:id="rId83"/>
      <p:italic r:id="rId84"/>
      <p:boldItalic r:id="rId85"/>
    </p:embeddedFont>
    <p:embeddedFont>
      <p:font typeface="Roboto Mono"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82818"/>
  </p:normalViewPr>
  <p:slideViewPr>
    <p:cSldViewPr snapToGrid="0" snapToObjects="1">
      <p:cViewPr varScale="1">
        <p:scale>
          <a:sx n="72" d="100"/>
          <a:sy n="72" d="100"/>
        </p:scale>
        <p:origin x="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font" Target="fonts/font4.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oo.gl/x1npZ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divvybikes.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evolytics.com/blog/tableau-fundamentals-discrete-vs-continuou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903" name="Shape 9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6" name="Shape 97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Tableau’s built-in data connectors support more than 60 data types. Data types not directly supported by Tableau may be connected using the web data connector or the open database connector (ODBC).</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82" name="Shape 982"/>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This slide serves as a transition and scaffolding from the prior SQL lessons to Tableau. Tableau’s new PDF data connector can “scrape” data tables from PDF format documents and bring them directly into Tableau’s data pane.</a:t>
            </a:r>
            <a:br>
              <a:rPr lang="en-US" sz="1400" b="0" i="0" u="none" strike="noStrike" cap="none">
                <a:solidFill>
                  <a:schemeClr val="dk1"/>
                </a:solidFill>
                <a:latin typeface="Arial"/>
                <a:ea typeface="Arial"/>
                <a:cs typeface="Arial"/>
                <a:sym typeface="Arial"/>
              </a:rPr>
            </a:b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In the example above, there are three pages of data in the document. They can be UNIONed by drag and drop and then used to create visualizations and dashboards.</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98" name="Shape 99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OPTIONAL</a:t>
            </a:r>
            <a:r>
              <a:rPr lang="en-US" sz="1400" b="0" i="0" u="none" strike="noStrike" cap="none">
                <a:solidFill>
                  <a:schemeClr val="dk1"/>
                </a:solidFill>
                <a:latin typeface="Arial"/>
                <a:ea typeface="Arial"/>
                <a:cs typeface="Arial"/>
                <a:sym typeface="Arial"/>
              </a:rPr>
              <a:t>: The following video shows a quick overview of the Tableau interface. This can be assigned as required reading or viewed individually.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Video link: </a:t>
            </a:r>
            <a:r>
              <a:rPr lang="en-US" sz="1400" b="0" i="0" u="sng" strike="noStrike" cap="none">
                <a:solidFill>
                  <a:schemeClr val="hlink"/>
                </a:solidFill>
                <a:latin typeface="Calibri"/>
                <a:ea typeface="Calibri"/>
                <a:cs typeface="Calibri"/>
                <a:sym typeface="Calibri"/>
                <a:hlinkClick r:id="rId3"/>
              </a:rPr>
              <a:t>https://goo.gl/x1npZa</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Video runtime: 4:57</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06" name="Shape 100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12" name="Shape 101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18" name="Shape 101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Here is a Tableau visualization (a tree map) using a direct connect via AWS to the Iowa Database (possibly using the same credentials as past </a:t>
            </a:r>
            <a:r>
              <a:rPr lang="en-US" sz="1400" b="0" i="0" u="none" strike="noStrike" cap="none" dirty="0" err="1">
                <a:solidFill>
                  <a:schemeClr val="dk1"/>
                </a:solidFill>
                <a:latin typeface="Arial"/>
                <a:ea typeface="Arial"/>
                <a:cs typeface="Arial"/>
                <a:sym typeface="Arial"/>
              </a:rPr>
              <a:t>pgAdmin</a:t>
            </a:r>
            <a:r>
              <a:rPr lang="en-US" sz="1400" b="0" i="0" u="none" strike="noStrike" cap="none" dirty="0">
                <a:solidFill>
                  <a:schemeClr val="dk1"/>
                </a:solidFill>
                <a:latin typeface="Arial"/>
                <a:ea typeface="Arial"/>
                <a:cs typeface="Arial"/>
                <a:sym typeface="Arial"/>
              </a:rPr>
              <a:t> exercises).</a:t>
            </a:r>
            <a:br>
              <a:rPr lang="en-US"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Notice the analogs in the Tableau interface to where data elements (dimensions and measures) may be dropped to SELECT data FROM a source WHERE conditions are met.</a:t>
            </a:r>
            <a:br>
              <a:rPr lang="en-US"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This may help students build upon their previous understanding of SQL logic as they begin to learn and understand Tableau’s interface and navigation.</a:t>
            </a:r>
            <a:endParaRPr sz="14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Shape 10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3" name="Shape 103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F78D9"/>
                </a:solidFill>
                <a:latin typeface="Arial"/>
                <a:ea typeface="Arial"/>
                <a:cs typeface="Arial"/>
                <a:sym typeface="Arial"/>
              </a:rPr>
              <a:t>Dimensions</a:t>
            </a:r>
            <a:r>
              <a:rPr lang="en-US" sz="1400" b="1" i="0" u="none" strike="noStrike" cap="none">
                <a:solidFill>
                  <a:schemeClr val="dk1"/>
                </a:solidFill>
                <a:latin typeface="Arial"/>
                <a:ea typeface="Arial"/>
                <a:cs typeface="Arial"/>
                <a:sym typeface="Arial"/>
              </a:rPr>
              <a:t> </a:t>
            </a:r>
            <a:r>
              <a:rPr lang="en-US" sz="1400" b="0" i="0" u="none" strike="noStrike" cap="none">
                <a:solidFill>
                  <a:schemeClr val="dk1"/>
                </a:solidFill>
                <a:latin typeface="Arial"/>
                <a:ea typeface="Arial"/>
                <a:cs typeface="Arial"/>
                <a:sym typeface="Arial"/>
              </a:rPr>
              <a:t>are fields that contain discrete qualitative data. Examples of dimensions include dates, customer names, and customer segments. They are shown as blue.</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41" name="Shape 104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180"/>
                </a:solidFill>
                <a:latin typeface="Arial"/>
                <a:ea typeface="Arial"/>
                <a:cs typeface="Arial"/>
                <a:sym typeface="Arial"/>
              </a:rPr>
              <a:t>Measures </a:t>
            </a:r>
            <a:r>
              <a:rPr lang="en-US" sz="1400" b="1" i="0" u="none" strike="noStrike" cap="none">
                <a:solidFill>
                  <a:schemeClr val="dk1"/>
                </a:solidFill>
                <a:latin typeface="Arial"/>
                <a:ea typeface="Arial"/>
                <a:cs typeface="Arial"/>
                <a:sym typeface="Arial"/>
              </a:rPr>
              <a:t>(</a:t>
            </a:r>
            <a:r>
              <a:rPr lang="en-US" sz="1400" b="0" i="0" u="none" strike="noStrike" cap="none">
                <a:solidFill>
                  <a:schemeClr val="dk1"/>
                </a:solidFill>
                <a:latin typeface="Arial"/>
                <a:ea typeface="Arial"/>
                <a:cs typeface="Arial"/>
                <a:sym typeface="Arial"/>
              </a:rPr>
              <a:t>shown as green</a:t>
            </a:r>
            <a:r>
              <a:rPr lang="en-US" sz="1400" b="1" i="0" u="none" strike="noStrike" cap="none">
                <a:solidFill>
                  <a:schemeClr val="dk1"/>
                </a:solidFill>
                <a:latin typeface="Arial"/>
                <a:ea typeface="Arial"/>
                <a:cs typeface="Arial"/>
                <a:sym typeface="Arial"/>
              </a:rPr>
              <a:t>) </a:t>
            </a:r>
            <a:r>
              <a:rPr lang="en-US" sz="1400" b="0" i="0" u="none" strike="noStrike" cap="none">
                <a:solidFill>
                  <a:schemeClr val="dk1"/>
                </a:solidFill>
                <a:latin typeface="Arial"/>
                <a:ea typeface="Arial"/>
                <a:cs typeface="Arial"/>
                <a:sym typeface="Arial"/>
              </a:rPr>
              <a:t>are fields that contain numerical data that can be aggregated. Examples of measures include sales, profit, number of employees, temperature, frequency, pressure, etc.</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49" name="Shape 104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Basic Tableau navigation and visualization terms. On the following example slides, ask students to identify these elements.</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55" name="Shape 105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Instructor Note: Illustration of these terms and their interface locations:</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1" i="0" u="none" strike="noStrike" cap="none">
                <a:solidFill>
                  <a:schemeClr val="dk1"/>
                </a:solidFill>
                <a:latin typeface="Georgia"/>
                <a:ea typeface="Georgia"/>
                <a:cs typeface="Georgia"/>
                <a:sym typeface="Georgia"/>
              </a:rPr>
              <a:t>Columns</a:t>
            </a:r>
            <a:r>
              <a:rPr lang="en-US" sz="1400" b="0" i="0" u="none" strike="noStrike" cap="none">
                <a:solidFill>
                  <a:schemeClr val="dk1"/>
                </a:solidFill>
                <a:latin typeface="Georgia"/>
                <a:ea typeface="Georgia"/>
                <a:cs typeface="Georgia"/>
                <a:sym typeface="Georgia"/>
              </a:rPr>
              <a:t>: x axis.</a:t>
            </a:r>
            <a:endParaRPr sz="1400" b="0" i="0" u="none" strike="noStrike" cap="none">
              <a:solidFill>
                <a:schemeClr val="dk1"/>
              </a:solidFill>
              <a:latin typeface="Georgia"/>
              <a:ea typeface="Georgia"/>
              <a:cs typeface="Georgia"/>
              <a:sym typeface="Georgia"/>
            </a:endParaRPr>
          </a:p>
          <a:p>
            <a:pPr marL="457200" marR="0" lvl="0" indent="-317500" algn="l" rtl="0">
              <a:lnSpc>
                <a:spcPct val="114000"/>
              </a:lnSpc>
              <a:spcBef>
                <a:spcPts val="0"/>
              </a:spcBef>
              <a:spcAft>
                <a:spcPts val="0"/>
              </a:spcAft>
              <a:buClr>
                <a:srgbClr val="000000"/>
              </a:buClr>
              <a:buSzPts val="1400"/>
              <a:buFont typeface="Georgia"/>
              <a:buChar char="●"/>
            </a:pPr>
            <a:r>
              <a:rPr lang="en-US" sz="1400" b="1" i="0" u="none" strike="noStrike" cap="none">
                <a:solidFill>
                  <a:schemeClr val="dk1"/>
                </a:solidFill>
                <a:latin typeface="Georgia"/>
                <a:ea typeface="Georgia"/>
                <a:cs typeface="Georgia"/>
                <a:sym typeface="Georgia"/>
              </a:rPr>
              <a:t>Rows</a:t>
            </a:r>
            <a:r>
              <a:rPr lang="en-US" sz="1400" b="0" i="0" u="none" strike="noStrike" cap="none">
                <a:solidFill>
                  <a:schemeClr val="dk1"/>
                </a:solidFill>
                <a:latin typeface="Georgia"/>
                <a:ea typeface="Georgia"/>
                <a:cs typeface="Georgia"/>
                <a:sym typeface="Georgia"/>
              </a:rPr>
              <a:t>: y axis.</a:t>
            </a:r>
            <a:endParaRPr sz="1400" b="0" i="0" u="none" strike="noStrike" cap="none">
              <a:solidFill>
                <a:schemeClr val="dk1"/>
              </a:solidFill>
              <a:latin typeface="Georgia"/>
              <a:ea typeface="Georgia"/>
              <a:cs typeface="Georgia"/>
              <a:sym typeface="Georgia"/>
            </a:endParaRPr>
          </a:p>
          <a:p>
            <a:pPr marL="457200" marR="0" lvl="0" indent="-317500" algn="l" rtl="0">
              <a:lnSpc>
                <a:spcPct val="114000"/>
              </a:lnSpc>
              <a:spcBef>
                <a:spcPts val="0"/>
              </a:spcBef>
              <a:spcAft>
                <a:spcPts val="0"/>
              </a:spcAft>
              <a:buClr>
                <a:srgbClr val="000000"/>
              </a:buClr>
              <a:buSzPts val="1400"/>
              <a:buFont typeface="Georgia"/>
              <a:buChar char="●"/>
            </a:pPr>
            <a:r>
              <a:rPr lang="en-US" sz="1400" b="1" i="0" u="none" strike="noStrike" cap="none">
                <a:solidFill>
                  <a:schemeClr val="dk1"/>
                </a:solidFill>
                <a:latin typeface="Georgia"/>
                <a:ea typeface="Georgia"/>
                <a:cs typeface="Georgia"/>
                <a:sym typeface="Georgia"/>
              </a:rPr>
              <a:t>Mark card</a:t>
            </a:r>
            <a:r>
              <a:rPr lang="en-US" sz="1400" b="0" i="0" u="none" strike="noStrike" cap="none">
                <a:solidFill>
                  <a:schemeClr val="dk1"/>
                </a:solidFill>
                <a:latin typeface="Georgia"/>
                <a:ea typeface="Georgia"/>
                <a:cs typeface="Georgia"/>
                <a:sym typeface="Georgia"/>
              </a:rPr>
              <a:t>: color, size, and text.</a:t>
            </a:r>
            <a:endParaRPr sz="1400" b="0" i="0" u="none" strike="noStrike" cap="none">
              <a:solidFill>
                <a:schemeClr val="dk1"/>
              </a:solidFill>
              <a:latin typeface="Georgia"/>
              <a:ea typeface="Georgia"/>
              <a:cs typeface="Georgia"/>
              <a:sym typeface="Georgia"/>
            </a:endParaRPr>
          </a:p>
          <a:p>
            <a:pPr marL="457200" marR="0" lvl="0" indent="-317500" algn="l" rtl="0">
              <a:lnSpc>
                <a:spcPct val="114000"/>
              </a:lnSpc>
              <a:spcBef>
                <a:spcPts val="0"/>
              </a:spcBef>
              <a:spcAft>
                <a:spcPts val="0"/>
              </a:spcAft>
              <a:buClr>
                <a:srgbClr val="000000"/>
              </a:buClr>
              <a:buSzPts val="1400"/>
              <a:buFont typeface="Georgia"/>
              <a:buChar char="●"/>
            </a:pPr>
            <a:r>
              <a:rPr lang="en-US" sz="1400" b="1" i="0" u="none" strike="noStrike" cap="none">
                <a:solidFill>
                  <a:schemeClr val="dk1"/>
                </a:solidFill>
                <a:latin typeface="Georgia"/>
                <a:ea typeface="Georgia"/>
                <a:cs typeface="Georgia"/>
                <a:sym typeface="Georgia"/>
              </a:rPr>
              <a:t>Mark type</a:t>
            </a:r>
            <a:r>
              <a:rPr lang="en-US" sz="1400" b="0" i="0" u="none" strike="noStrike" cap="none">
                <a:solidFill>
                  <a:schemeClr val="dk1"/>
                </a:solidFill>
                <a:latin typeface="Georgia"/>
                <a:ea typeface="Georgia"/>
                <a:cs typeface="Georgia"/>
                <a:sym typeface="Georgia"/>
              </a:rPr>
              <a:t>: line, bar, square, circle, shape, area, etc.</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914401"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NOTE: Lessons with a * next to them represent FLEX materials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
        <p:nvSpPr>
          <p:cNvPr id="909" name="Shape 909"/>
          <p:cNvSpPr>
            <a:spLocks noGrp="1" noRot="1" noChangeAspect="1"/>
          </p:cNvSpPr>
          <p:nvPr>
            <p:ph type="sldImg" idx="2"/>
          </p:nvPr>
        </p:nvSpPr>
        <p:spPr>
          <a:xfrm>
            <a:off x="422672" y="686405"/>
            <a:ext cx="6012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62" name="Shape 106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Examples from Tableau Public, the public domain gallery website: https://public.tableau.com/en-us/s/gallery.</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Shape 10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70" name="Shape 107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Public visualization gallery example. This one was created using the built-in “Superstore” demo database.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Note the clean layout and use of color theory (from day one’s lesson).</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78" name="Shape 107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Public visualization gallery example, which illustrates the wide variety of interests that may use data to illustrate and tell a story.</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Shape 10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5" name="Shape 108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Public visualization gallery example. Tableau has been used by newspapers, blogs, analysts, and sporting agencies to visualize player and team stats.</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4" name="Shape 10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Public visualization gallery example. This is an example of an interactive dashboard that prompts for user input (of parameters) to inform a resulting analysis and visual output.</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01" name="Shape 110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Public visualization gallery example from a well-known accounting/consulting firm. It used Tableau to create an interactive executive report (using Tableau’s unique “Story Points” feature).</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Shape 110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10" name="Shape 111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Another Tableau example from a leading visualization developer and service provider (Interworks).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Shape 1121"/>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122" name="Shape 11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28" name="Shape 112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Divvy Bikes is a Chicago-based bike rental company (</a:t>
            </a:r>
            <a:r>
              <a:rPr lang="en-US" sz="1200" b="0" i="0" u="sng" strike="noStrike" cap="none">
                <a:solidFill>
                  <a:schemeClr val="hlink"/>
                </a:solidFill>
                <a:latin typeface="Arial"/>
                <a:ea typeface="Arial"/>
                <a:cs typeface="Arial"/>
                <a:sym typeface="Arial"/>
                <a:hlinkClick r:id="rId3"/>
              </a:rPr>
              <a:t>www.divvybikes.com</a:t>
            </a:r>
            <a:r>
              <a:rPr lang="en-US" sz="1200" b="0" i="0" u="none" strike="noStrike" cap="none">
                <a:solidFill>
                  <a:schemeClr val="dk1"/>
                </a:solidFill>
                <a:latin typeface="Arial"/>
                <a:ea typeface="Arial"/>
                <a:cs typeface="Arial"/>
                <a:sym typeface="Arial"/>
              </a:rPr>
              <a:t>). The data set for this exercise is from the real world and was downloaded with permission from the Divvy Bikes site for use in analysis and reporting.</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34" name="Shape 113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Screenshot of the Divvy Bikes data web page with a brief data description: https://www.divvybikes.com/system-data.</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16" name="Shape 916"/>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1" name="Shape 1141"/>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Data dictionary for the Divvy Bikes data sets used in the upcoming Tableau exercises. We suggest students reference this when they subsequently share “the story of one row” of these data sets.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0" name="Shape 115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Simple illustration of what is included in these data sets: </a:t>
            </a:r>
            <a:r>
              <a:rPr lang="en-US" sz="1200" b="1" i="1" u="none" strike="noStrike" cap="none">
                <a:solidFill>
                  <a:schemeClr val="dk1"/>
                </a:solidFill>
                <a:latin typeface="Arial"/>
                <a:ea typeface="Arial"/>
                <a:cs typeface="Arial"/>
                <a:sym typeface="Arial"/>
              </a:rPr>
              <a:t>Start time, starting station, stop time, and destination station.</a:t>
            </a:r>
            <a:endParaRPr sz="1200" b="1" i="1"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8" name="Shape 115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Tableau menu interface used to access the text data (.csv) files.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Shape 1165"/>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66" name="Shape 116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Tableau menu interface used to access the text data (.csv) files.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73" name="Shape 117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Instructor Note</a:t>
            </a:r>
            <a:r>
              <a:rPr lang="en-US" sz="1200" b="0" i="0" u="none" strike="noStrike" cap="none">
                <a:solidFill>
                  <a:schemeClr val="dk1"/>
                </a:solidFill>
                <a:latin typeface="Arial"/>
                <a:ea typeface="Arial"/>
                <a:cs typeface="Arial"/>
                <a:sym typeface="Arial"/>
              </a:rPr>
              <a:t>: Right click and select edit </a:t>
            </a:r>
            <a:r>
              <a:rPr lang="en-US" sz="1200" b="0" i="0" u="none" strike="noStrike" cap="none">
                <a:solidFill>
                  <a:schemeClr val="dk1"/>
                </a:solidFill>
                <a:latin typeface="Roboto Mono"/>
                <a:ea typeface="Roboto Mono"/>
                <a:cs typeface="Roboto Mono"/>
                <a:sym typeface="Roboto Mono"/>
              </a:rPr>
              <a:t>UNION</a:t>
            </a:r>
            <a:r>
              <a:rPr lang="en-US" sz="1200" b="0" i="0" u="none" strike="noStrike" cap="none">
                <a:solidFill>
                  <a:schemeClr val="dk1"/>
                </a:solidFill>
                <a:latin typeface="Arial"/>
                <a:ea typeface="Arial"/>
                <a:cs typeface="Arial"/>
                <a:sym typeface="Arial"/>
              </a:rPr>
              <a:t> to show and confirm the files that are in this </a:t>
            </a:r>
            <a:r>
              <a:rPr lang="en-US" sz="1200" b="0" i="0" u="none" strike="noStrike" cap="none">
                <a:solidFill>
                  <a:schemeClr val="dk1"/>
                </a:solidFill>
                <a:latin typeface="Roboto Mono"/>
                <a:ea typeface="Roboto Mono"/>
                <a:cs typeface="Roboto Mono"/>
                <a:sym typeface="Roboto Mono"/>
              </a:rPr>
              <a:t>UNION</a:t>
            </a:r>
            <a:r>
              <a:rPr lang="en-U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Note how much easier this drag-and-drop operation is with Tableau than pgAdmin, etc.</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Shape 1180"/>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81" name="Shape 118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Instructor Note</a:t>
            </a:r>
            <a:r>
              <a:rPr lang="en-US" sz="1200" b="0" i="0" u="none" strike="noStrike" cap="none">
                <a:solidFill>
                  <a:schemeClr val="dk1"/>
                </a:solidFill>
                <a:latin typeface="Arial"/>
                <a:ea typeface="Arial"/>
                <a:cs typeface="Arial"/>
                <a:sym typeface="Arial"/>
              </a:rPr>
              <a:t>: Describe the benefits of Tableau data extracts.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Point out that an extract will need to be refreshed if the underlying data changes. Refreshes can be automated on Tableau’s server.</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Shape 118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188" name="Shape 11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94" name="Shape 11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201" name="Shape 120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Shape 120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08" name="Shape 120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Georgia"/>
                <a:ea typeface="Georgia"/>
                <a:cs typeface="Georgia"/>
                <a:sym typeface="Georgia"/>
              </a:rPr>
              <a:t>Note: This activity is referencing the Divvy bike share data sets:  Divvy_Trips and Divvy_Stations. These are contained in a compressed file, “Divvy_Trips_dataset (for Lesson 15)”.zip.</a:t>
            </a: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Georgia"/>
                <a:ea typeface="Georgia"/>
                <a:cs typeface="Georgia"/>
                <a:sym typeface="Georgia"/>
              </a:rPr>
              <a:t>This activity will require use of the dimension “from_station_name” to create a Viz to answer the question.</a:t>
            </a: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br>
              <a:rPr lang="en-US" sz="1400" b="0" i="0" u="none" strike="noStrike" cap="none">
                <a:solidFill>
                  <a:schemeClr val="dk1"/>
                </a:solidFill>
                <a:latin typeface="Georgia"/>
                <a:ea typeface="Georgia"/>
                <a:cs typeface="Georgia"/>
                <a:sym typeface="Georgia"/>
              </a:rPr>
            </a:br>
            <a:r>
              <a:rPr lang="en-US" sz="1400" b="0" i="0" u="none" strike="noStrike" cap="none">
                <a:solidFill>
                  <a:schemeClr val="dk1"/>
                </a:solidFill>
                <a:latin typeface="Georgia"/>
                <a:ea typeface="Georgia"/>
                <a:cs typeface="Georgia"/>
                <a:sym typeface="Georgia"/>
              </a:rPr>
              <a:t>For sample solutions, see the “Fundamentals_solutions v3.01.twbx” file.</a:t>
            </a:r>
            <a:endParaRPr sz="1400" b="0" i="0" u="none" strike="noStrike" cap="none">
              <a:solidFill>
                <a:schemeClr val="dk1"/>
              </a:solidFill>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23" name="Shape 92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Shape 121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219" name="Shape 121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Shape 12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5" name="Shape 122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Understanding the differences between discrete and continuous data is important in determining which type of visual analysis or report to create. Note that Tableau also differentiates discrete and continuous dates by colors — as a dimension (blue) or a measure (green).</a:t>
            </a:r>
            <a:br>
              <a:rPr lang="en-US" sz="1200" b="0" i="0" u="none" strike="noStrike" cap="none">
                <a:solidFill>
                  <a:schemeClr val="dk1"/>
                </a:solidFill>
                <a:latin typeface="Arial"/>
                <a:ea typeface="Arial"/>
                <a:cs typeface="Arial"/>
                <a:sym typeface="Arial"/>
              </a:rPr>
            </a:b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For more information and illustrations, refer to the linked article in this slide: </a:t>
            </a:r>
            <a:r>
              <a:rPr lang="en-US" sz="1200" b="0" i="0" u="sng" strike="noStrike" cap="none">
                <a:solidFill>
                  <a:schemeClr val="hlink"/>
                </a:solidFill>
                <a:latin typeface="Arial"/>
                <a:ea typeface="Arial"/>
                <a:cs typeface="Arial"/>
                <a:sym typeface="Arial"/>
                <a:hlinkClick r:id="rId3"/>
              </a:rPr>
              <a:t>http://www.evolytics.com/blog/tableau-fundamentals-discrete-vs-continuous/</a:t>
            </a:r>
            <a:r>
              <a:rPr lang="en-US" sz="1200" b="0" i="0" u="none" strike="noStrike" cap="none">
                <a:solidFill>
                  <a:schemeClr val="dk1"/>
                </a:solidFill>
                <a:latin typeface="Arial"/>
                <a:ea typeface="Arial"/>
                <a:cs typeface="Arial"/>
                <a:sym typeface="Arial"/>
              </a:rPr>
              <a:t>.</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Shape 1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1" name="Shape 123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Illustration of a discrete date visualization (notice that the months on the x axis are actually bins and may be sorted by the value of the measured sales).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Example from the Superstore data set.</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7" name="Shape 123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Example from the Superstore data set.</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44" name="Shape 124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Illustration of a discrete date visualization (notice that the months on the x axis are actually bins and may be sorted by the value of the measured sales).</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Example from the Superstore data set.</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Shape 12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2" name="Shape 125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Illustration of a continuous date visualization. This separates each month by year, which may not be sorted.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Example from the Superstore data set.</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8" name="Shape 125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Example from the Superstore data set.</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Shape 1264"/>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65" name="Shape 126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a:solidFill>
                  <a:schemeClr val="dk1"/>
                </a:solidFill>
                <a:latin typeface="Arial"/>
                <a:ea typeface="Arial"/>
                <a:cs typeface="Arial"/>
                <a:sym typeface="Arial"/>
              </a:rPr>
              <a:t>Illustration of a continuous date visualization. This separates each month by year, which may not be sorted.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Example from the Superstore data set.</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273" name="Shape 127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Shape 12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79" name="Shape 127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400" b="1" i="0" u="none" strike="noStrike" cap="none">
                <a:solidFill>
                  <a:schemeClr val="dk1"/>
                </a:solidFill>
                <a:latin typeface="Arial"/>
                <a:ea typeface="Arial"/>
                <a:cs typeface="Arial"/>
                <a:sym typeface="Arial"/>
              </a:rPr>
              <a:t>Instructor Note</a:t>
            </a:r>
            <a:r>
              <a:rPr lang="en-US" sz="1400" b="0" i="0" u="none" strike="noStrike" cap="none">
                <a:solidFill>
                  <a:schemeClr val="dk1"/>
                </a:solidFill>
                <a:latin typeface="Arial"/>
                <a:ea typeface="Arial"/>
                <a:cs typeface="Arial"/>
                <a:sym typeface="Arial"/>
              </a:rPr>
              <a:t>: We recommend you display the desired outcome to the student using Tableau’s presentation mode (by clicking an icon located at the top-middle of the page, next to the share icon. Students can view the result without seeing which dimensions, measures, filters, etc. were used to create the Viz.</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Once students have attempted to create the Viz independently, suggest walking through creating this again as a class. Take questions and discuss issues.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a:spLocks noGrp="1" noRot="1" noChangeAspect="1"/>
          </p:cNvSpPr>
          <p:nvPr>
            <p:ph type="sldImg" idx="2"/>
          </p:nvPr>
        </p:nvSpPr>
        <p:spPr>
          <a:xfrm>
            <a:off x="450850" y="720725"/>
            <a:ext cx="64135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29" name="Shape 929"/>
          <p:cNvSpPr txBox="1">
            <a:spLocks noGrp="1"/>
          </p:cNvSpPr>
          <p:nvPr>
            <p:ph type="body" idx="1"/>
          </p:nvPr>
        </p:nvSpPr>
        <p:spPr>
          <a:xfrm>
            <a:off x="975360" y="4560570"/>
            <a:ext cx="5364480" cy="4320540"/>
          </a:xfrm>
          <a:prstGeom prst="rect">
            <a:avLst/>
          </a:prstGeom>
          <a:noFill/>
          <a:ln>
            <a:noFill/>
          </a:ln>
        </p:spPr>
        <p:txBody>
          <a:bodyPr spcFirstLastPara="1" wrap="square" lIns="96625" tIns="48300" rIns="96625" bIns="483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Shape 128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289" name="Shape 12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Shape 129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5" name="Shape 129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Screen capture of menu location and selection.</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Shape 1302"/>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03" name="Shape 130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Screen capture of menu location and selection.</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Shape 1311"/>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2" name="Shape 131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Shape 1317"/>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8" name="Shape 131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Shape 132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324" name="Shape 1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Shape 13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1" name="Shape 133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Dashboards</a:t>
            </a:r>
            <a:r>
              <a:rPr lang="en-US" sz="1400" b="0" i="0" u="none" strike="noStrike" cap="none">
                <a:solidFill>
                  <a:schemeClr val="dk1"/>
                </a:solidFill>
                <a:latin typeface="Arial"/>
                <a:ea typeface="Arial"/>
                <a:cs typeface="Arial"/>
                <a:sym typeface="Arial"/>
              </a:rPr>
              <a:t> are a key feature of Tableau and, unlike other BI visualization products, may be created without any programming.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Simply drag and drop individual visualizations to create a dashboard. Commonly referenced data between visualizations may be further connected using filters (without coding).</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Once dashboards have been created, these may be linked, along with individual visualizations, into an overall presentation mode called </a:t>
            </a:r>
            <a:r>
              <a:rPr lang="en-US" sz="1400" b="1" i="0" u="none" strike="noStrike" cap="none">
                <a:solidFill>
                  <a:schemeClr val="dk1"/>
                </a:solidFill>
                <a:latin typeface="Arial"/>
                <a:ea typeface="Arial"/>
                <a:cs typeface="Arial"/>
                <a:sym typeface="Arial"/>
              </a:rPr>
              <a:t>Story Points</a:t>
            </a:r>
            <a:r>
              <a:rPr lang="en-US" sz="1400" b="0" i="0" u="none" strike="noStrike" cap="none">
                <a:solidFill>
                  <a:schemeClr val="dk1"/>
                </a:solidFill>
                <a:latin typeface="Arial"/>
                <a:ea typeface="Arial"/>
                <a:cs typeface="Arial"/>
                <a:sym typeface="Arial"/>
              </a:rPr>
              <a:t>. This is unique to Tableau.</a:t>
            </a:r>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Shape 1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7" name="Shape 133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Location of buttons to create a new </a:t>
            </a:r>
            <a:r>
              <a:rPr lang="en-US" sz="1200" b="1" i="0" u="none" strike="noStrike" cap="none">
                <a:solidFill>
                  <a:schemeClr val="dk1"/>
                </a:solidFill>
                <a:latin typeface="Arial"/>
                <a:ea typeface="Arial"/>
                <a:cs typeface="Arial"/>
                <a:sym typeface="Arial"/>
              </a:rPr>
              <a:t>dashboard</a:t>
            </a:r>
            <a:r>
              <a:rPr lang="en-US" sz="1200" b="0" i="0" u="none" strike="noStrike" cap="none">
                <a:solidFill>
                  <a:schemeClr val="dk1"/>
                </a:solidFill>
                <a:latin typeface="Arial"/>
                <a:ea typeface="Arial"/>
                <a:cs typeface="Arial"/>
                <a:sym typeface="Arial"/>
              </a:rPr>
              <a:t> or </a:t>
            </a:r>
            <a:r>
              <a:rPr lang="en-US" sz="1200" b="1" i="0" u="none" strike="noStrike" cap="none">
                <a:solidFill>
                  <a:schemeClr val="dk1"/>
                </a:solidFill>
                <a:latin typeface="Arial"/>
                <a:ea typeface="Arial"/>
                <a:cs typeface="Arial"/>
                <a:sym typeface="Arial"/>
              </a:rPr>
              <a:t>Story Points </a:t>
            </a:r>
            <a:r>
              <a:rPr lang="en-US" sz="1200" b="0" i="0" u="none" strike="noStrike" cap="none">
                <a:solidFill>
                  <a:schemeClr val="dk1"/>
                </a:solidFill>
                <a:latin typeface="Arial"/>
                <a:ea typeface="Arial"/>
                <a:cs typeface="Arial"/>
                <a:sym typeface="Arial"/>
              </a:rPr>
              <a:t>presentation (which is a collection of dashboards and visualizations).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Shape 134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347" name="Shape 13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Shape 13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4" name="Shape 135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Georgia"/>
                <a:ea typeface="Georgia"/>
                <a:cs typeface="Georgia"/>
                <a:sym typeface="Georgia"/>
              </a:rPr>
              <a:t>Review the Divvy data slide with data definitions and metadata to clarify the differences between subscribers and customers.</a:t>
            </a:r>
            <a:br>
              <a:rPr lang="en-US" sz="1400" b="0" i="0" u="none" strike="noStrike" cap="none">
                <a:solidFill>
                  <a:schemeClr val="dk1"/>
                </a:solidFill>
                <a:latin typeface="Georgia"/>
                <a:ea typeface="Georgia"/>
                <a:cs typeface="Georgia"/>
                <a:sym typeface="Georgia"/>
              </a:rPr>
            </a:b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Georgia"/>
                <a:ea typeface="Georgia"/>
                <a:cs typeface="Georgia"/>
                <a:sym typeface="Georgia"/>
              </a:rPr>
              <a:t>Answer</a:t>
            </a:r>
            <a:r>
              <a:rPr lang="en-US" sz="1400" b="0" i="0" u="none" strike="noStrike" cap="none">
                <a:solidFill>
                  <a:schemeClr val="dk1"/>
                </a:solidFill>
                <a:latin typeface="Georgia"/>
                <a:ea typeface="Georgia"/>
                <a:cs typeface="Georgia"/>
                <a:sym typeface="Georgia"/>
              </a:rPr>
              <a:t>: </a:t>
            </a:r>
            <a:r>
              <a:rPr lang="en-US" sz="1400" b="1" i="0" u="none" strike="noStrike" cap="none">
                <a:solidFill>
                  <a:schemeClr val="dk1"/>
                </a:solidFill>
                <a:latin typeface="Georgia"/>
                <a:ea typeface="Georgia"/>
                <a:cs typeface="Georgia"/>
                <a:sym typeface="Georgia"/>
              </a:rPr>
              <a:t>Subscriber</a:t>
            </a:r>
            <a:r>
              <a:rPr lang="en-US" sz="1400" b="0" i="0" u="none" strike="noStrike" cap="none">
                <a:solidFill>
                  <a:schemeClr val="dk1"/>
                </a:solidFill>
                <a:latin typeface="Georgia"/>
                <a:ea typeface="Georgia"/>
                <a:cs typeface="Georgia"/>
                <a:sym typeface="Georgia"/>
              </a:rPr>
              <a:t> data (and their dependents) include gender and date of birth. </a:t>
            </a:r>
            <a:endParaRPr sz="1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Georgia"/>
                <a:ea typeface="Georgia"/>
                <a:cs typeface="Georgia"/>
                <a:sym typeface="Georgia"/>
              </a:rPr>
              <a:t>               Customer</a:t>
            </a:r>
            <a:r>
              <a:rPr lang="en-US" sz="1400" b="0" i="0" u="none" strike="noStrike" cap="none">
                <a:solidFill>
                  <a:schemeClr val="dk1"/>
                </a:solidFill>
                <a:latin typeface="Georgia"/>
                <a:ea typeface="Georgia"/>
                <a:cs typeface="Georgia"/>
                <a:sym typeface="Georgia"/>
              </a:rPr>
              <a:t> data (short-term 24-hour renters) do not.</a:t>
            </a:r>
            <a:endParaRPr sz="1400" b="0" i="0" u="none" strike="noStrike" cap="none">
              <a:solidFill>
                <a:schemeClr val="dk1"/>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2" name="Shape 942"/>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Shape 136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362" name="Shape 13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Shape 13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8" name="Shape 1368"/>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Shape 1379"/>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380" name="Shape 13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Shape 1385"/>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386" name="Shape 13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Shape 956"/>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957" name="Shape 9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376238" y="685800"/>
            <a:ext cx="61056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64" name="Shape 96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Instructor Note</a:t>
            </a:r>
            <a:r>
              <a:rPr lang="en-US" sz="1400" b="0" i="0" u="none" strike="noStrike" cap="none" dirty="0">
                <a:solidFill>
                  <a:schemeClr val="dk1"/>
                </a:solidFill>
                <a:latin typeface="Arial"/>
                <a:ea typeface="Arial"/>
                <a:cs typeface="Arial"/>
                <a:sym typeface="Arial"/>
              </a:rPr>
              <a:t>: So far, students have been required to develop their own SQL queries. Tableau does this in the background whenever data elements are dragged into the visualization pane.</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Arial"/>
                <a:ea typeface="Arial"/>
                <a:cs typeface="Arial"/>
                <a:sym typeface="Arial"/>
              </a:rPr>
              <a:t>For those interested, you can turn on a log file generator option in Tableau to view the actual </a:t>
            </a:r>
            <a:r>
              <a:rPr lang="en-US" sz="1400" b="0" i="0" u="none" strike="noStrike" cap="none" dirty="0" err="1">
                <a:solidFill>
                  <a:schemeClr val="dk1"/>
                </a:solidFill>
                <a:latin typeface="Arial"/>
                <a:ea typeface="Arial"/>
                <a:cs typeface="Arial"/>
                <a:sym typeface="Arial"/>
              </a:rPr>
              <a:t>VizQL</a:t>
            </a:r>
            <a:r>
              <a:rPr lang="en-US" sz="1400" b="0" i="0" u="none" strike="noStrike" cap="none" dirty="0">
                <a:solidFill>
                  <a:schemeClr val="dk1"/>
                </a:solidFill>
                <a:latin typeface="Arial"/>
                <a:ea typeface="Arial"/>
                <a:cs typeface="Arial"/>
                <a:sym typeface="Arial"/>
              </a:rPr>
              <a:t> statements generated behind the scenes.</a:t>
            </a:r>
            <a:endParaRPr sz="1400" b="0" i="0" u="none" strike="noStrike" cap="none" dirty="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1.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21.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8"/>
        <p:cNvGrpSpPr/>
        <p:nvPr/>
      </p:nvGrpSpPr>
      <p:grpSpPr>
        <a:xfrm>
          <a:off x="0" y="0"/>
          <a:ext cx="0" cy="0"/>
          <a:chOff x="0" y="0"/>
          <a:chExt cx="0" cy="0"/>
        </a:xfrm>
      </p:grpSpPr>
      <p:sp>
        <p:nvSpPr>
          <p:cNvPr id="9" name="Shape 9"/>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10" name="Shape 10"/>
          <p:cNvSpPr txBox="1"/>
          <p:nvPr/>
        </p:nvSpPr>
        <p:spPr>
          <a:xfrm>
            <a:off x="457824" y="6740725"/>
            <a:ext cx="12326526" cy="44034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1" name="Shape 11"/>
          <p:cNvCxnSpPr/>
          <p:nvPr/>
        </p:nvCxnSpPr>
        <p:spPr>
          <a:xfrm>
            <a:off x="591720" y="6740723"/>
            <a:ext cx="11821363" cy="0"/>
          </a:xfrm>
          <a:prstGeom prst="straightConnector1">
            <a:avLst/>
          </a:prstGeom>
          <a:noFill/>
          <a:ln w="9525" cap="flat" cmpd="sng">
            <a:solidFill>
              <a:srgbClr val="000000"/>
            </a:solidFill>
            <a:prstDash val="solid"/>
            <a:round/>
            <a:headEnd type="none" w="sm" len="sm"/>
            <a:tailEnd type="none" w="sm" len="sm"/>
          </a:ln>
        </p:spPr>
      </p:cxnSp>
      <p:pic>
        <p:nvPicPr>
          <p:cNvPr id="12" name="Shape 12"/>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13" name="Shape 13"/>
          <p:cNvCxnSpPr/>
          <p:nvPr/>
        </p:nvCxnSpPr>
        <p:spPr>
          <a:xfrm>
            <a:off x="591720" y="596673"/>
            <a:ext cx="11821363" cy="12"/>
          </a:xfrm>
          <a:prstGeom prst="straightConnector1">
            <a:avLst/>
          </a:prstGeom>
          <a:noFill/>
          <a:ln w="9525" cap="flat" cmpd="sng">
            <a:solidFill>
              <a:srgbClr val="000000"/>
            </a:solidFill>
            <a:prstDash val="solid"/>
            <a:round/>
            <a:headEnd type="none" w="sm" len="sm"/>
            <a:tailEnd type="none" w="sm" len="sm"/>
          </a:ln>
        </p:spPr>
      </p:cxnSp>
      <p:cxnSp>
        <p:nvCxnSpPr>
          <p:cNvPr id="14" name="Shape 14"/>
          <p:cNvCxnSpPr/>
          <p:nvPr/>
        </p:nvCxnSpPr>
        <p:spPr>
          <a:xfrm>
            <a:off x="591720" y="1218736"/>
            <a:ext cx="11821363" cy="12"/>
          </a:xfrm>
          <a:prstGeom prst="straightConnector1">
            <a:avLst/>
          </a:prstGeom>
          <a:noFill/>
          <a:ln w="9525" cap="flat" cmpd="sng">
            <a:solidFill>
              <a:srgbClr val="000000"/>
            </a:solidFill>
            <a:prstDash val="solid"/>
            <a:round/>
            <a:headEnd type="none" w="sm" len="sm"/>
            <a:tailEnd type="none" w="sm" len="sm"/>
          </a:ln>
        </p:spPr>
      </p:cxnSp>
      <p:sp>
        <p:nvSpPr>
          <p:cNvPr id="15" name="Shape 15"/>
          <p:cNvSpPr txBox="1">
            <a:spLocks noGrp="1"/>
          </p:cNvSpPr>
          <p:nvPr>
            <p:ph type="title"/>
          </p:nvPr>
        </p:nvSpPr>
        <p:spPr>
          <a:xfrm>
            <a:off x="495926" y="648729"/>
            <a:ext cx="11873873" cy="617838"/>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body" idx="2"/>
          </p:nvPr>
        </p:nvSpPr>
        <p:spPr>
          <a:xfrm>
            <a:off x="495926" y="1393793"/>
            <a:ext cx="11873873" cy="72434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Georgia"/>
              <a:buNone/>
              <a:defRPr sz="54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120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22"/>
        <p:cNvGrpSpPr/>
        <p:nvPr/>
      </p:nvGrpSpPr>
      <p:grpSpPr>
        <a:xfrm>
          <a:off x="0" y="0"/>
          <a:ext cx="0" cy="0"/>
          <a:chOff x="0" y="0"/>
          <a:chExt cx="0" cy="0"/>
        </a:xfrm>
      </p:grpSpPr>
      <p:cxnSp>
        <p:nvCxnSpPr>
          <p:cNvPr id="123" name="Shape 123"/>
          <p:cNvCxnSpPr/>
          <p:nvPr/>
        </p:nvCxnSpPr>
        <p:spPr>
          <a:xfrm>
            <a:off x="591720" y="635003"/>
            <a:ext cx="11821363" cy="11"/>
          </a:xfrm>
          <a:prstGeom prst="straightConnector1">
            <a:avLst/>
          </a:prstGeom>
          <a:noFill/>
          <a:ln w="12700" cap="flat" cmpd="sng">
            <a:solidFill>
              <a:srgbClr val="FFFFFF"/>
            </a:solidFill>
            <a:prstDash val="solid"/>
            <a:miter lim="8000"/>
            <a:headEnd type="none" w="sm" len="sm"/>
            <a:tailEnd type="none" w="sm" len="sm"/>
          </a:ln>
        </p:spPr>
      </p:cxnSp>
      <p:cxnSp>
        <p:nvCxnSpPr>
          <p:cNvPr id="124" name="Shape 124"/>
          <p:cNvCxnSpPr/>
          <p:nvPr/>
        </p:nvCxnSpPr>
        <p:spPr>
          <a:xfrm>
            <a:off x="591720" y="1219203"/>
            <a:ext cx="11821363" cy="11"/>
          </a:xfrm>
          <a:prstGeom prst="straightConnector1">
            <a:avLst/>
          </a:prstGeom>
          <a:noFill/>
          <a:ln w="12700" cap="flat" cmpd="sng">
            <a:solidFill>
              <a:srgbClr val="FFFFFF"/>
            </a:solidFill>
            <a:prstDash val="solid"/>
            <a:miter lim="8000"/>
            <a:headEnd type="none" w="sm" len="sm"/>
            <a:tailEnd type="none" w="sm" len="sm"/>
          </a:ln>
        </p:spPr>
      </p:cxnSp>
      <p:sp>
        <p:nvSpPr>
          <p:cNvPr id="125" name="Shape 125"/>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26" name="Shape 126"/>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27" name="Shape 127"/>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128" name="Shape 128"/>
          <p:cNvSpPr txBox="1">
            <a:spLocks noGrp="1"/>
          </p:cNvSpPr>
          <p:nvPr>
            <p:ph type="title"/>
          </p:nvPr>
        </p:nvSpPr>
        <p:spPr>
          <a:xfrm>
            <a:off x="495928" y="635002"/>
            <a:ext cx="11838716" cy="660216"/>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Shape 129"/>
          <p:cNvSpPr txBox="1">
            <a:spLocks noGrp="1"/>
          </p:cNvSpPr>
          <p:nvPr>
            <p:ph type="body" idx="1"/>
          </p:nvPr>
        </p:nvSpPr>
        <p:spPr>
          <a:xfrm>
            <a:off x="475488" y="1463040"/>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130"/>
        <p:cNvGrpSpPr/>
        <p:nvPr/>
      </p:nvGrpSpPr>
      <p:grpSpPr>
        <a:xfrm>
          <a:off x="0" y="0"/>
          <a:ext cx="0" cy="0"/>
          <a:chOff x="0" y="0"/>
          <a:chExt cx="0" cy="0"/>
        </a:xfrm>
      </p:grpSpPr>
      <p:cxnSp>
        <p:nvCxnSpPr>
          <p:cNvPr id="131" name="Shape 131"/>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132" name="Shape 132"/>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133" name="Shape 133"/>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34" name="Shape 134"/>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35" name="Shape 135"/>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136" name="Shape 136"/>
          <p:cNvSpPr txBox="1">
            <a:spLocks noGrp="1"/>
          </p:cNvSpPr>
          <p:nvPr>
            <p:ph type="title"/>
          </p:nvPr>
        </p:nvSpPr>
        <p:spPr>
          <a:xfrm>
            <a:off x="495928" y="600229"/>
            <a:ext cx="11838716" cy="705127"/>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Shape 137"/>
          <p:cNvSpPr txBox="1">
            <a:spLocks noGrp="1"/>
          </p:cNvSpPr>
          <p:nvPr>
            <p:ph type="body" idx="1"/>
          </p:nvPr>
        </p:nvSpPr>
        <p:spPr>
          <a:xfrm>
            <a:off x="475488" y="1463040"/>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2578" y="734835"/>
            <a:ext cx="11830257" cy="89050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Oswald"/>
              <a:buNone/>
              <a:defRPr sz="5103"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Shape 140"/>
          <p:cNvSpPr txBox="1">
            <a:spLocks noGrp="1"/>
          </p:cNvSpPr>
          <p:nvPr>
            <p:ph type="subTitle" idx="1"/>
          </p:nvPr>
        </p:nvSpPr>
        <p:spPr>
          <a:xfrm>
            <a:off x="582578" y="1791621"/>
            <a:ext cx="11696713" cy="486873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2800"/>
              <a:buFont typeface="Georgia"/>
              <a:buNone/>
              <a:defRPr sz="9600" b="1" i="0" u="none" strike="noStrike" cap="none">
                <a:solidFill>
                  <a:srgbClr val="FFFFFF"/>
                </a:solidFill>
                <a:latin typeface="Oswald"/>
                <a:ea typeface="Oswald"/>
                <a:cs typeface="Oswald"/>
                <a:sym typeface="Oswald"/>
              </a:defRPr>
            </a:lvl1pPr>
            <a:lvl2pPr marR="0" lvl="1" algn="l" rtl="0">
              <a:lnSpc>
                <a:spcPct val="114000"/>
              </a:lnSpc>
              <a:spcBef>
                <a:spcPts val="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R="0" lvl="2" algn="l" rtl="0">
              <a:lnSpc>
                <a:spcPct val="114000"/>
              </a:lnSpc>
              <a:spcBef>
                <a:spcPts val="6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3pPr>
            <a:lvl4pPr marR="0" lvl="3"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4pPr>
            <a:lvl5pPr marR="0" lvl="4" algn="l" rtl="0">
              <a:lnSpc>
                <a:spcPct val="114000"/>
              </a:lnSpc>
              <a:spcBef>
                <a:spcPts val="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5pPr>
            <a:lvl6pPr marR="0" lvl="5"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9pPr>
          </a:lstStyle>
          <a:p>
            <a:endParaRPr/>
          </a:p>
        </p:txBody>
      </p:sp>
      <p:sp>
        <p:nvSpPr>
          <p:cNvPr id="141" name="Shape 141"/>
          <p:cNvSpPr/>
          <p:nvPr/>
        </p:nvSpPr>
        <p:spPr>
          <a:xfrm>
            <a:off x="582578" y="493861"/>
            <a:ext cx="880640" cy="185704"/>
          </a:xfrm>
          <a:prstGeom prst="rect">
            <a:avLst/>
          </a:prstGeom>
          <a:solidFill>
            <a:srgbClr val="FFFFFF"/>
          </a:solidFill>
          <a:ln>
            <a:noFill/>
          </a:ln>
        </p:spPr>
        <p:txBody>
          <a:bodyPr spcFirstLastPara="1" wrap="square" lIns="129575" tIns="129575" rIns="129575" bIns="12957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FFFFFF"/>
              </a:solidFill>
              <a:latin typeface="Helvetica Neue"/>
              <a:ea typeface="Helvetica Neue"/>
              <a:cs typeface="Helvetica Neue"/>
              <a:sym typeface="Helvetica Neue"/>
            </a:endParaRPr>
          </a:p>
        </p:txBody>
      </p:sp>
      <p:sp>
        <p:nvSpPr>
          <p:cNvPr id="142" name="Shape 142"/>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43" name="Shape 143"/>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44" name="Shape 144"/>
          <p:cNvPicPr preferRelativeResize="0"/>
          <p:nvPr/>
        </p:nvPicPr>
        <p:blipFill rotWithShape="1">
          <a:blip r:embed="rId2">
            <a:alphaModFix/>
          </a:blip>
          <a:srcRect/>
          <a:stretch/>
        </p:blipFill>
        <p:spPr>
          <a:xfrm>
            <a:off x="12120228" y="6812366"/>
            <a:ext cx="292584" cy="29207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Credits">
    <p:bg>
      <p:bgPr>
        <a:solidFill>
          <a:srgbClr val="D9D9D9"/>
        </a:solidFill>
        <a:effectLst/>
      </p:bgPr>
    </p:bg>
    <p:spTree>
      <p:nvGrpSpPr>
        <p:cNvPr id="1" name="Shape 145"/>
        <p:cNvGrpSpPr/>
        <p:nvPr/>
      </p:nvGrpSpPr>
      <p:grpSpPr>
        <a:xfrm>
          <a:off x="0" y="0"/>
          <a:ext cx="0" cy="0"/>
          <a:chOff x="0" y="0"/>
          <a:chExt cx="0" cy="0"/>
        </a:xfrm>
      </p:grpSpPr>
      <p:sp>
        <p:nvSpPr>
          <p:cNvPr id="146" name="Shape 146"/>
          <p:cNvSpPr/>
          <p:nvPr/>
        </p:nvSpPr>
        <p:spPr>
          <a:xfrm>
            <a:off x="628650" y="1463040"/>
            <a:ext cx="11696169"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CREDITS</a:t>
            </a:r>
            <a:endParaRPr sz="1400" b="0" i="0" u="none" strike="noStrike" cap="none">
              <a:solidFill>
                <a:srgbClr val="000000"/>
              </a:solidFill>
              <a:latin typeface="Arial"/>
              <a:ea typeface="Arial"/>
              <a:cs typeface="Arial"/>
              <a:sym typeface="Arial"/>
            </a:endParaRPr>
          </a:p>
        </p:txBody>
      </p:sp>
      <p:cxnSp>
        <p:nvCxnSpPr>
          <p:cNvPr id="147" name="Shape 147"/>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148" name="Shape 148"/>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149" name="Shape 149"/>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50" name="Shape 150"/>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151" name="Shape 151"/>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152" name="Shape 152"/>
          <p:cNvSpPr txBox="1">
            <a:spLocks noGrp="1"/>
          </p:cNvSpPr>
          <p:nvPr>
            <p:ph type="title"/>
          </p:nvPr>
        </p:nvSpPr>
        <p:spPr>
          <a:xfrm>
            <a:off x="495928" y="600232"/>
            <a:ext cx="11838716" cy="715827"/>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3" name="Shape 153"/>
          <p:cNvSpPr txBox="1">
            <a:spLocks noGrp="1"/>
          </p:cNvSpPr>
          <p:nvPr>
            <p:ph type="body" idx="1"/>
          </p:nvPr>
        </p:nvSpPr>
        <p:spPr>
          <a:xfrm>
            <a:off x="514119" y="2656936"/>
            <a:ext cx="11820525" cy="3726808"/>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5502" y="734830"/>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6" name="Shape 156"/>
          <p:cNvSpPr/>
          <p:nvPr/>
        </p:nvSpPr>
        <p:spPr>
          <a:xfrm>
            <a:off x="671719" y="1536036"/>
            <a:ext cx="1831252" cy="1828073"/>
          </a:xfrm>
          <a:prstGeom prst="rect">
            <a:avLst/>
          </a:prstGeom>
          <a:solidFill>
            <a:srgbClr val="0000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BLACK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157" name="Shape 157"/>
          <p:cNvSpPr/>
          <p:nvPr/>
        </p:nvSpPr>
        <p:spPr>
          <a:xfrm>
            <a:off x="2691986" y="1536036"/>
            <a:ext cx="1831252" cy="1828073"/>
          </a:xfrm>
          <a:prstGeom prst="rect">
            <a:avLst/>
          </a:prstGeom>
          <a:solidFill>
            <a:srgbClr val="FFFFFF"/>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WHITE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Georgia"/>
              <a:buNone/>
            </a:pPr>
            <a:r>
              <a:rPr lang="en-US" sz="1417"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CMYK 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RGB 255/255/255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HEX FFFFFF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PMS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58" name="Shape 158"/>
          <p:cNvSpPr/>
          <p:nvPr/>
        </p:nvSpPr>
        <p:spPr>
          <a:xfrm>
            <a:off x="4712251" y="1536036"/>
            <a:ext cx="1831252" cy="1828073"/>
          </a:xfrm>
          <a:prstGeom prst="rect">
            <a:avLst/>
          </a:prstGeom>
          <a:solidFill>
            <a:srgbClr val="E51B24"/>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RED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159" name="Shape 159"/>
          <p:cNvSpPr/>
          <p:nvPr/>
        </p:nvSpPr>
        <p:spPr>
          <a:xfrm>
            <a:off x="671717" y="3511937"/>
            <a:ext cx="1426347" cy="1423870"/>
          </a:xfrm>
          <a:prstGeom prst="rect">
            <a:avLst/>
          </a:prstGeom>
          <a:solidFill>
            <a:srgbClr val="FFDB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YELLOW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60" name="Shape 160"/>
          <p:cNvSpPr/>
          <p:nvPr/>
        </p:nvSpPr>
        <p:spPr>
          <a:xfrm>
            <a:off x="2270208" y="3511937"/>
            <a:ext cx="1426347" cy="1423870"/>
          </a:xfrm>
          <a:prstGeom prst="rect">
            <a:avLst/>
          </a:prstGeom>
          <a:solidFill>
            <a:srgbClr val="85E8D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MINT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85e8da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61" name="Shape 161"/>
          <p:cNvSpPr/>
          <p:nvPr/>
        </p:nvSpPr>
        <p:spPr>
          <a:xfrm>
            <a:off x="3868695" y="3511937"/>
            <a:ext cx="1426347" cy="1423870"/>
          </a:xfrm>
          <a:prstGeom prst="rect">
            <a:avLst/>
          </a:prstGeom>
          <a:solidFill>
            <a:srgbClr val="1ECAC7"/>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TEAL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1ecac7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62" name="Shape 162"/>
          <p:cNvSpPr/>
          <p:nvPr/>
        </p:nvSpPr>
        <p:spPr>
          <a:xfrm>
            <a:off x="671734" y="5106994"/>
            <a:ext cx="1426347" cy="1423870"/>
          </a:xfrm>
          <a:prstGeom prst="rect">
            <a:avLst/>
          </a:prstGeom>
          <a:solidFill>
            <a:srgbClr val="FFAEC2"/>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PINK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ffaec2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63" name="Shape 163"/>
          <p:cNvSpPr/>
          <p:nvPr/>
        </p:nvSpPr>
        <p:spPr>
          <a:xfrm>
            <a:off x="2270225" y="5106994"/>
            <a:ext cx="1426347" cy="1423870"/>
          </a:xfrm>
          <a:prstGeom prst="rect">
            <a:avLst/>
          </a:prstGeom>
          <a:solidFill>
            <a:srgbClr val="EAEAE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LIGHT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eaeaea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164" name="Shape 164"/>
          <p:cNvSpPr/>
          <p:nvPr/>
        </p:nvSpPr>
        <p:spPr>
          <a:xfrm>
            <a:off x="5467184" y="3511937"/>
            <a:ext cx="1426347" cy="1423870"/>
          </a:xfrm>
          <a:prstGeom prst="rect">
            <a:avLst/>
          </a:prstGeom>
          <a:solidFill>
            <a:srgbClr val="7A174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BURGUNDY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7a1743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165" name="Shape 165"/>
          <p:cNvSpPr/>
          <p:nvPr/>
        </p:nvSpPr>
        <p:spPr>
          <a:xfrm>
            <a:off x="3868712" y="5106994"/>
            <a:ext cx="1426347" cy="1423870"/>
          </a:xfrm>
          <a:prstGeom prst="rect">
            <a:avLst/>
          </a:prstGeom>
          <a:solidFill>
            <a:srgbClr val="33333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DARK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333333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grpSp>
        <p:nvGrpSpPr>
          <p:cNvPr id="166" name="Shape 166"/>
          <p:cNvGrpSpPr/>
          <p:nvPr/>
        </p:nvGrpSpPr>
        <p:grpSpPr>
          <a:xfrm>
            <a:off x="8809425" y="1644222"/>
            <a:ext cx="2616384" cy="2712599"/>
            <a:chOff x="1020750" y="2355030"/>
            <a:chExt cx="1839645" cy="1910613"/>
          </a:xfrm>
        </p:grpSpPr>
        <p:sp>
          <p:nvSpPr>
            <p:cNvPr id="167" name="Shape 167"/>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85"/>
                <a:buFont typeface="Oswald"/>
                <a:buNone/>
              </a:pPr>
              <a:r>
                <a:rPr lang="en-US" sz="1985" b="1" i="0" u="none" strike="noStrike" cap="none">
                  <a:solidFill>
                    <a:srgbClr val="000000"/>
                  </a:solidFill>
                  <a:latin typeface="Oswald"/>
                  <a:ea typeface="Oswald"/>
                  <a:cs typeface="Oswald"/>
                  <a:sym typeface="Oswald"/>
                </a:rPr>
                <a:t>INSERT TERM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51"/>
                <a:buFont typeface="Arial"/>
                <a:buNone/>
              </a:pPr>
              <a:endParaRPr sz="851"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985"/>
                <a:buFont typeface="Arial"/>
                <a:buNone/>
              </a:pPr>
              <a:r>
                <a:rPr lang="en-US" sz="1985" b="0" i="0" u="none" strike="noStrike" cap="none">
                  <a:solidFill>
                    <a:srgbClr val="000000"/>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85"/>
                <a:buFont typeface="Arial"/>
                <a:buNone/>
              </a:pPr>
              <a:endParaRPr sz="1985" b="0" i="0" u="none" strike="noStrike" cap="none">
                <a:solidFill>
                  <a:srgbClr val="000000"/>
                </a:solidFill>
                <a:latin typeface="Georgia"/>
                <a:ea typeface="Georgia"/>
                <a:cs typeface="Georgia"/>
                <a:sym typeface="Georgia"/>
              </a:endParaRPr>
            </a:p>
          </p:txBody>
        </p:sp>
        <p:grpSp>
          <p:nvGrpSpPr>
            <p:cNvPr id="168" name="Shape 168"/>
            <p:cNvGrpSpPr/>
            <p:nvPr/>
          </p:nvGrpSpPr>
          <p:grpSpPr>
            <a:xfrm>
              <a:off x="2584713" y="3989961"/>
              <a:ext cx="275682" cy="275682"/>
              <a:chOff x="2893512" y="3993856"/>
              <a:chExt cx="275682" cy="275682"/>
            </a:xfrm>
          </p:grpSpPr>
          <p:sp>
            <p:nvSpPr>
              <p:cNvPr id="169" name="Shape 169"/>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sp>
            <p:nvSpPr>
              <p:cNvPr id="170" name="Shape 170"/>
              <p:cNvSpPr/>
              <p:nvPr/>
            </p:nvSpPr>
            <p:spPr>
              <a:xfrm rot="5400000">
                <a:off x="2899494" y="3993856"/>
                <a:ext cx="269700" cy="269700"/>
              </a:xfrm>
              <a:prstGeom prst="rtTriangle">
                <a:avLst/>
              </a:prstGeom>
              <a:solidFill>
                <a:srgbClr val="FFFFFF">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grpSp>
      <p:grpSp>
        <p:nvGrpSpPr>
          <p:cNvPr id="171" name="Shape 171"/>
          <p:cNvGrpSpPr/>
          <p:nvPr/>
        </p:nvGrpSpPr>
        <p:grpSpPr>
          <a:xfrm>
            <a:off x="8379379" y="4483548"/>
            <a:ext cx="3476480" cy="2155504"/>
            <a:chOff x="5540475" y="1141525"/>
            <a:chExt cx="2444400" cy="1518224"/>
          </a:xfrm>
        </p:grpSpPr>
        <p:sp>
          <p:nvSpPr>
            <p:cNvPr id="172" name="Shape 172"/>
            <p:cNvSpPr/>
            <p:nvPr/>
          </p:nvSpPr>
          <p:spPr>
            <a:xfrm>
              <a:off x="5540475" y="1141525"/>
              <a:ext cx="2444400" cy="1324199"/>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1702"/>
                <a:buFont typeface="Georgia"/>
                <a:buNone/>
              </a:pPr>
              <a:r>
                <a:rPr lang="en-US" sz="1702" b="0" i="0" u="none" strike="noStrike" cap="none">
                  <a:solidFill>
                    <a:srgbClr val="FFFFFF"/>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p:txBody>
        </p:sp>
        <p:sp>
          <p:nvSpPr>
            <p:cNvPr id="173" name="Shape 173"/>
            <p:cNvSpPr/>
            <p:nvPr/>
          </p:nvSpPr>
          <p:spPr>
            <a:xfrm rot="10800000">
              <a:off x="6647474" y="2390950"/>
              <a:ext cx="230400" cy="268799"/>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74"/>
        <p:cNvGrpSpPr/>
        <p:nvPr/>
      </p:nvGrpSpPr>
      <p:grpSpPr>
        <a:xfrm>
          <a:off x="0" y="0"/>
          <a:ext cx="0" cy="0"/>
          <a:chOff x="0" y="0"/>
          <a:chExt cx="0" cy="0"/>
        </a:xfrm>
      </p:grpSpPr>
      <p:cxnSp>
        <p:nvCxnSpPr>
          <p:cNvPr id="175" name="Shape 175"/>
          <p:cNvCxnSpPr/>
          <p:nvPr/>
        </p:nvCxnSpPr>
        <p:spPr>
          <a:xfrm>
            <a:off x="635003" y="635003"/>
            <a:ext cx="11734800" cy="11"/>
          </a:xfrm>
          <a:prstGeom prst="straightConnector1">
            <a:avLst/>
          </a:prstGeom>
          <a:noFill/>
          <a:ln>
            <a:noFill/>
          </a:ln>
        </p:spPr>
      </p:cxnSp>
      <p:cxnSp>
        <p:nvCxnSpPr>
          <p:cNvPr id="176" name="Shape 176"/>
          <p:cNvCxnSpPr/>
          <p:nvPr/>
        </p:nvCxnSpPr>
        <p:spPr>
          <a:xfrm>
            <a:off x="635003" y="1219203"/>
            <a:ext cx="11734800" cy="11"/>
          </a:xfrm>
          <a:prstGeom prst="straightConnector1">
            <a:avLst/>
          </a:prstGeom>
          <a:noFill/>
          <a:ln>
            <a:noFill/>
          </a:ln>
        </p:spPr>
      </p:cxnSp>
      <p:grpSp>
        <p:nvGrpSpPr>
          <p:cNvPr id="177" name="Shape 177"/>
          <p:cNvGrpSpPr/>
          <p:nvPr/>
        </p:nvGrpSpPr>
        <p:grpSpPr>
          <a:xfrm>
            <a:off x="635006" y="1828805"/>
            <a:ext cx="1269661" cy="1269661"/>
            <a:chOff x="0" y="0"/>
            <a:chExt cx="1269661" cy="1269661"/>
          </a:xfrm>
        </p:grpSpPr>
        <p:pic>
          <p:nvPicPr>
            <p:cNvPr id="178" name="Shape 17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79" name="Shape 179"/>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STICKER</a:t>
              </a:r>
              <a:br>
                <a:rPr lang="en-US" sz="1794" b="1" i="0" u="none" strike="noStrike" cap="none">
                  <a:solidFill>
                    <a:srgbClr val="000000"/>
                  </a:solidFill>
                  <a:latin typeface="Arial"/>
                  <a:ea typeface="Arial"/>
                  <a:cs typeface="Arial"/>
                  <a:sym typeface="Arial"/>
                </a:rPr>
              </a:br>
              <a:r>
                <a:rPr lang="en-US" sz="1794" b="1" i="0" u="none" strike="noStrike" cap="none">
                  <a:solidFill>
                    <a:srgbClr val="00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180" name="Shape 180"/>
          <p:cNvGrpSpPr/>
          <p:nvPr/>
        </p:nvGrpSpPr>
        <p:grpSpPr>
          <a:xfrm>
            <a:off x="2159005" y="1828805"/>
            <a:ext cx="1269661" cy="1269661"/>
            <a:chOff x="0" y="0"/>
            <a:chExt cx="1269661" cy="1269661"/>
          </a:xfrm>
        </p:grpSpPr>
        <p:pic>
          <p:nvPicPr>
            <p:cNvPr id="181" name="Shape 181"/>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82" name="Shape 182"/>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183" name="Shape 183"/>
          <p:cNvGrpSpPr/>
          <p:nvPr/>
        </p:nvGrpSpPr>
        <p:grpSpPr>
          <a:xfrm>
            <a:off x="635006" y="3340106"/>
            <a:ext cx="1269661" cy="1269661"/>
            <a:chOff x="0" y="0"/>
            <a:chExt cx="1269661" cy="1269661"/>
          </a:xfrm>
        </p:grpSpPr>
        <p:pic>
          <p:nvPicPr>
            <p:cNvPr id="184" name="Shape 18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85" name="Shape 185"/>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186" name="Shape 186"/>
          <p:cNvGrpSpPr/>
          <p:nvPr/>
        </p:nvGrpSpPr>
        <p:grpSpPr>
          <a:xfrm>
            <a:off x="2159005" y="3340106"/>
            <a:ext cx="1269661" cy="1269661"/>
            <a:chOff x="0" y="0"/>
            <a:chExt cx="1269661" cy="1269661"/>
          </a:xfrm>
        </p:grpSpPr>
        <p:pic>
          <p:nvPicPr>
            <p:cNvPr id="187" name="Shape 18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88" name="Shape 188"/>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189" name="Shape 189"/>
          <p:cNvGrpSpPr/>
          <p:nvPr/>
        </p:nvGrpSpPr>
        <p:grpSpPr>
          <a:xfrm>
            <a:off x="635006" y="4876807"/>
            <a:ext cx="1269661" cy="1269661"/>
            <a:chOff x="0" y="0"/>
            <a:chExt cx="1269661" cy="1269661"/>
          </a:xfrm>
        </p:grpSpPr>
        <p:pic>
          <p:nvPicPr>
            <p:cNvPr id="190" name="Shape 190"/>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91" name="Shape 191"/>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192" name="Shape 192"/>
          <p:cNvGrpSpPr/>
          <p:nvPr/>
        </p:nvGrpSpPr>
        <p:grpSpPr>
          <a:xfrm>
            <a:off x="2159005" y="4876807"/>
            <a:ext cx="1269661" cy="1269661"/>
            <a:chOff x="0" y="0"/>
            <a:chExt cx="1269661" cy="1269661"/>
          </a:xfrm>
        </p:grpSpPr>
        <p:pic>
          <p:nvPicPr>
            <p:cNvPr id="193" name="Shape 193"/>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94" name="Shape 194"/>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sp>
        <p:nvSpPr>
          <p:cNvPr id="195" name="Shape 195"/>
          <p:cNvSpPr/>
          <p:nvPr/>
        </p:nvSpPr>
        <p:spPr>
          <a:xfrm>
            <a:off x="8790782" y="1828803"/>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FFFFFF"/>
              </a:buClr>
              <a:buSzPts val="1196"/>
              <a:buFont typeface="Arial"/>
              <a:buNone/>
            </a:pPr>
            <a:r>
              <a:rPr lang="en-US" sz="1196"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grpSp>
        <p:nvGrpSpPr>
          <p:cNvPr id="196" name="Shape 196"/>
          <p:cNvGrpSpPr/>
          <p:nvPr/>
        </p:nvGrpSpPr>
        <p:grpSpPr>
          <a:xfrm>
            <a:off x="4051302" y="1828803"/>
            <a:ext cx="2031493" cy="2031492"/>
            <a:chOff x="0" y="0"/>
            <a:chExt cx="2031492" cy="2031492"/>
          </a:xfrm>
        </p:grpSpPr>
        <p:pic>
          <p:nvPicPr>
            <p:cNvPr id="197" name="Shape 19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98" name="Shape 198"/>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199" name="Shape 199"/>
            <p:cNvSpPr/>
            <p:nvPr/>
          </p:nvSpPr>
          <p:spPr>
            <a:xfrm>
              <a:off x="165100" y="419100"/>
              <a:ext cx="1750220"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1171"/>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000000"/>
                </a:solidFill>
                <a:latin typeface="Arial"/>
                <a:ea typeface="Arial"/>
                <a:cs typeface="Arial"/>
                <a:sym typeface="Arial"/>
              </a:endParaRPr>
            </a:p>
          </p:txBody>
        </p:sp>
      </p:grpSp>
      <p:grpSp>
        <p:nvGrpSpPr>
          <p:cNvPr id="200" name="Shape 200"/>
          <p:cNvGrpSpPr/>
          <p:nvPr/>
        </p:nvGrpSpPr>
        <p:grpSpPr>
          <a:xfrm>
            <a:off x="6362703" y="1828803"/>
            <a:ext cx="2031493" cy="2031492"/>
            <a:chOff x="0" y="0"/>
            <a:chExt cx="2031492" cy="2031492"/>
          </a:xfrm>
        </p:grpSpPr>
        <p:pic>
          <p:nvPicPr>
            <p:cNvPr id="201" name="Shape 201"/>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202" name="Shape 202"/>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203" name="Shape 203"/>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204" name="Shape 204"/>
          <p:cNvGrpSpPr/>
          <p:nvPr/>
        </p:nvGrpSpPr>
        <p:grpSpPr>
          <a:xfrm>
            <a:off x="4051302" y="4114802"/>
            <a:ext cx="2031493" cy="2031492"/>
            <a:chOff x="0" y="0"/>
            <a:chExt cx="2031492" cy="2031492"/>
          </a:xfrm>
        </p:grpSpPr>
        <p:pic>
          <p:nvPicPr>
            <p:cNvPr id="205" name="Shape 205"/>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206" name="Shape 206"/>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207" name="Shape 207"/>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208" name="Shape 208"/>
          <p:cNvGrpSpPr/>
          <p:nvPr/>
        </p:nvGrpSpPr>
        <p:grpSpPr>
          <a:xfrm>
            <a:off x="6362703" y="4114802"/>
            <a:ext cx="2031493" cy="2031492"/>
            <a:chOff x="0" y="0"/>
            <a:chExt cx="2031492" cy="2031492"/>
          </a:xfrm>
        </p:grpSpPr>
        <p:pic>
          <p:nvPicPr>
            <p:cNvPr id="209" name="Shape 209"/>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210" name="Shape 210"/>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211" name="Shape 211"/>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sp>
        <p:nvSpPr>
          <p:cNvPr id="212" name="Shape 212"/>
          <p:cNvSpPr/>
          <p:nvPr/>
        </p:nvSpPr>
        <p:spPr>
          <a:xfrm>
            <a:off x="8940839" y="4156958"/>
            <a:ext cx="3331551"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Insert quote here. </a:t>
            </a:r>
            <a:endParaRPr sz="14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a:stretch/>
        </p:blipFill>
        <p:spPr>
          <a:xfrm>
            <a:off x="3202562" y="1109769"/>
            <a:ext cx="6351207" cy="5135576"/>
          </a:xfrm>
          <a:prstGeom prst="rect">
            <a:avLst/>
          </a:prstGeom>
          <a:noFill/>
          <a:ln>
            <a:noFill/>
          </a:ln>
        </p:spPr>
      </p:pic>
      <p:cxnSp>
        <p:nvCxnSpPr>
          <p:cNvPr id="215" name="Shape 215"/>
          <p:cNvCxnSpPr/>
          <p:nvPr/>
        </p:nvCxnSpPr>
        <p:spPr>
          <a:xfrm>
            <a:off x="635003" y="635003"/>
            <a:ext cx="11734800" cy="11"/>
          </a:xfrm>
          <a:prstGeom prst="straightConnector1">
            <a:avLst/>
          </a:prstGeom>
          <a:noFill/>
          <a:ln>
            <a:noFill/>
          </a:ln>
        </p:spPr>
      </p:cxnSp>
      <p:sp>
        <p:nvSpPr>
          <p:cNvPr id="216" name="Shape 216"/>
          <p:cNvSpPr txBox="1">
            <a:spLocks noGrp="1"/>
          </p:cNvSpPr>
          <p:nvPr>
            <p:ph type="body" idx="1"/>
          </p:nvPr>
        </p:nvSpPr>
        <p:spPr>
          <a:xfrm>
            <a:off x="3587754" y="1357840"/>
            <a:ext cx="5829299" cy="32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17" name="Shape 217"/>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18" name="Shape 218"/>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19" name="Shape 219"/>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220"/>
        <p:cNvGrpSpPr/>
        <p:nvPr/>
      </p:nvGrpSpPr>
      <p:grpSpPr>
        <a:xfrm>
          <a:off x="0" y="0"/>
          <a:ext cx="0" cy="0"/>
          <a:chOff x="0" y="0"/>
          <a:chExt cx="0" cy="0"/>
        </a:xfrm>
      </p:grpSpPr>
      <p:pic>
        <p:nvPicPr>
          <p:cNvPr id="221" name="Shape 221"/>
          <p:cNvPicPr preferRelativeResize="0"/>
          <p:nvPr/>
        </p:nvPicPr>
        <p:blipFill rotWithShape="1">
          <a:blip r:embed="rId2">
            <a:alphaModFix/>
          </a:blip>
          <a:srcRect/>
          <a:stretch/>
        </p:blipFill>
        <p:spPr>
          <a:xfrm>
            <a:off x="2725782" y="1073067"/>
            <a:ext cx="7307075" cy="5128009"/>
          </a:xfrm>
          <a:prstGeom prst="rect">
            <a:avLst/>
          </a:prstGeom>
          <a:noFill/>
          <a:ln>
            <a:noFill/>
          </a:ln>
        </p:spPr>
      </p:pic>
      <p:sp>
        <p:nvSpPr>
          <p:cNvPr id="222" name="Shape 222"/>
          <p:cNvSpPr txBox="1">
            <a:spLocks noGrp="1"/>
          </p:cNvSpPr>
          <p:nvPr>
            <p:ph type="body" idx="1"/>
          </p:nvPr>
        </p:nvSpPr>
        <p:spPr>
          <a:xfrm>
            <a:off x="3665979" y="1358425"/>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23" name="Shape 223"/>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24" name="Shape 224"/>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25" name="Shape 225"/>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226"/>
        <p:cNvGrpSpPr/>
        <p:nvPr/>
      </p:nvGrpSpPr>
      <p:grpSpPr>
        <a:xfrm>
          <a:off x="0" y="0"/>
          <a:ext cx="0" cy="0"/>
          <a:chOff x="0" y="0"/>
          <a:chExt cx="0" cy="0"/>
        </a:xfrm>
      </p:grpSpPr>
      <p:pic>
        <p:nvPicPr>
          <p:cNvPr id="227" name="Shape 227"/>
          <p:cNvPicPr preferRelativeResize="0"/>
          <p:nvPr/>
        </p:nvPicPr>
        <p:blipFill rotWithShape="1">
          <a:blip r:embed="rId2">
            <a:alphaModFix/>
          </a:blip>
          <a:srcRect/>
          <a:stretch/>
        </p:blipFill>
        <p:spPr>
          <a:xfrm>
            <a:off x="2903989" y="916080"/>
            <a:ext cx="6834347" cy="5325527"/>
          </a:xfrm>
          <a:prstGeom prst="rect">
            <a:avLst/>
          </a:prstGeom>
          <a:noFill/>
          <a:ln>
            <a:noFill/>
          </a:ln>
        </p:spPr>
      </p:pic>
      <p:cxnSp>
        <p:nvCxnSpPr>
          <p:cNvPr id="228" name="Shape 228"/>
          <p:cNvCxnSpPr/>
          <p:nvPr/>
        </p:nvCxnSpPr>
        <p:spPr>
          <a:xfrm>
            <a:off x="635003" y="635003"/>
            <a:ext cx="11734800" cy="11"/>
          </a:xfrm>
          <a:prstGeom prst="straightConnector1">
            <a:avLst/>
          </a:prstGeom>
          <a:noFill/>
          <a:ln>
            <a:noFill/>
          </a:ln>
        </p:spPr>
      </p:cxnSp>
      <p:sp>
        <p:nvSpPr>
          <p:cNvPr id="229" name="Shape 229"/>
          <p:cNvSpPr txBox="1">
            <a:spLocks noGrp="1"/>
          </p:cNvSpPr>
          <p:nvPr>
            <p:ph type="body" idx="1"/>
          </p:nvPr>
        </p:nvSpPr>
        <p:spPr>
          <a:xfrm>
            <a:off x="3608838" y="1500283"/>
            <a:ext cx="5435600"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30" name="Shape 230"/>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31" name="Shape 231"/>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32" name="Shape 232"/>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2">
            <a:alphaModFix/>
          </a:blip>
          <a:srcRect/>
          <a:stretch/>
        </p:blipFill>
        <p:spPr>
          <a:xfrm>
            <a:off x="898100" y="754239"/>
            <a:ext cx="4037396" cy="6040332"/>
          </a:xfrm>
          <a:prstGeom prst="rect">
            <a:avLst/>
          </a:prstGeom>
          <a:noFill/>
          <a:ln>
            <a:noFill/>
          </a:ln>
        </p:spPr>
      </p:pic>
      <p:pic>
        <p:nvPicPr>
          <p:cNvPr id="235" name="Shape 235"/>
          <p:cNvPicPr preferRelativeResize="0"/>
          <p:nvPr/>
        </p:nvPicPr>
        <p:blipFill rotWithShape="1">
          <a:blip r:embed="rId3">
            <a:alphaModFix/>
          </a:blip>
          <a:srcRect/>
          <a:stretch/>
        </p:blipFill>
        <p:spPr>
          <a:xfrm>
            <a:off x="4555701" y="812191"/>
            <a:ext cx="3689785" cy="5477177"/>
          </a:xfrm>
          <a:prstGeom prst="rect">
            <a:avLst/>
          </a:prstGeom>
          <a:noFill/>
          <a:ln>
            <a:noFill/>
          </a:ln>
        </p:spPr>
      </p:pic>
      <p:pic>
        <p:nvPicPr>
          <p:cNvPr id="236" name="Shape 236"/>
          <p:cNvPicPr preferRelativeResize="0"/>
          <p:nvPr/>
        </p:nvPicPr>
        <p:blipFill rotWithShape="1">
          <a:blip r:embed="rId4">
            <a:alphaModFix/>
          </a:blip>
          <a:srcRect/>
          <a:stretch/>
        </p:blipFill>
        <p:spPr>
          <a:xfrm>
            <a:off x="8391099" y="799490"/>
            <a:ext cx="2977537" cy="5459450"/>
          </a:xfrm>
          <a:prstGeom prst="rect">
            <a:avLst/>
          </a:prstGeom>
          <a:noFill/>
          <a:ln>
            <a:noFill/>
          </a:ln>
        </p:spPr>
      </p:pic>
      <p:cxnSp>
        <p:nvCxnSpPr>
          <p:cNvPr id="237" name="Shape 237"/>
          <p:cNvCxnSpPr/>
          <p:nvPr/>
        </p:nvCxnSpPr>
        <p:spPr>
          <a:xfrm>
            <a:off x="635003" y="399615"/>
            <a:ext cx="11734800" cy="11"/>
          </a:xfrm>
          <a:prstGeom prst="straightConnector1">
            <a:avLst/>
          </a:prstGeom>
          <a:noFill/>
          <a:ln>
            <a:noFill/>
          </a:ln>
        </p:spPr>
      </p:cxnSp>
      <p:cxnSp>
        <p:nvCxnSpPr>
          <p:cNvPr id="238" name="Shape 238"/>
          <p:cNvCxnSpPr/>
          <p:nvPr/>
        </p:nvCxnSpPr>
        <p:spPr>
          <a:xfrm>
            <a:off x="635003" y="983815"/>
            <a:ext cx="11734800" cy="11"/>
          </a:xfrm>
          <a:prstGeom prst="straightConnector1">
            <a:avLst/>
          </a:prstGeom>
          <a:noFill/>
          <a:ln>
            <a:noFill/>
          </a:ln>
        </p:spPr>
      </p:cxnSp>
      <p:sp>
        <p:nvSpPr>
          <p:cNvPr id="239" name="Shape 239"/>
          <p:cNvSpPr/>
          <p:nvPr/>
        </p:nvSpPr>
        <p:spPr>
          <a:xfrm>
            <a:off x="5533603"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240" name="Shape 240"/>
          <p:cNvSpPr/>
          <p:nvPr/>
        </p:nvSpPr>
        <p:spPr>
          <a:xfrm>
            <a:off x="9064200"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241" name="Shape 241"/>
          <p:cNvSpPr txBox="1">
            <a:spLocks noGrp="1"/>
          </p:cNvSpPr>
          <p:nvPr>
            <p:ph type="body" idx="1"/>
          </p:nvPr>
        </p:nvSpPr>
        <p:spPr>
          <a:xfrm>
            <a:off x="1723603" y="1421786"/>
            <a:ext cx="2311401" cy="3962397"/>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42" name="Shape 242"/>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43" name="Shape 243"/>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244" name="Shape 244"/>
          <p:cNvPicPr preferRelativeResize="0"/>
          <p:nvPr/>
        </p:nvPicPr>
        <p:blipFill rotWithShape="1">
          <a:blip r:embed="rId5">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475488" y="1463040"/>
            <a:ext cx="11916181" cy="5160014"/>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pic>
        <p:nvPicPr>
          <p:cNvPr id="19" name="Shape 19"/>
          <p:cNvPicPr preferRelativeResize="0"/>
          <p:nvPr/>
        </p:nvPicPr>
        <p:blipFill rotWithShape="1">
          <a:blip r:embed="rId2">
            <a:alphaModFix/>
          </a:blip>
          <a:srcRect/>
          <a:stretch/>
        </p:blipFill>
        <p:spPr>
          <a:xfrm>
            <a:off x="629581" y="753261"/>
            <a:ext cx="2921593" cy="321579"/>
          </a:xfrm>
          <a:prstGeom prst="rect">
            <a:avLst/>
          </a:prstGeom>
          <a:noFill/>
          <a:ln>
            <a:noFill/>
          </a:ln>
        </p:spPr>
      </p:pic>
      <p:cxnSp>
        <p:nvCxnSpPr>
          <p:cNvPr id="20" name="Shape 20"/>
          <p:cNvCxnSpPr/>
          <p:nvPr/>
        </p:nvCxnSpPr>
        <p:spPr>
          <a:xfrm>
            <a:off x="591720" y="608925"/>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21" name="Shape 21"/>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22" name="Shape 22"/>
          <p:cNvSpPr txBox="1"/>
          <p:nvPr/>
        </p:nvSpPr>
        <p:spPr>
          <a:xfrm>
            <a:off x="465807" y="6744970"/>
            <a:ext cx="11366527" cy="413537"/>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SzPts val="1171"/>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3" name="Shape 23"/>
          <p:cNvCxnSpPr/>
          <p:nvPr/>
        </p:nvCxnSpPr>
        <p:spPr>
          <a:xfrm>
            <a:off x="591787" y="6735030"/>
            <a:ext cx="11821227" cy="0"/>
          </a:xfrm>
          <a:prstGeom prst="straightConnector1">
            <a:avLst/>
          </a:prstGeom>
          <a:noFill/>
          <a:ln w="9525" cap="flat" cmpd="sng">
            <a:solidFill>
              <a:schemeClr val="lt1"/>
            </a:solidFill>
            <a:prstDash val="solid"/>
            <a:round/>
            <a:headEnd type="none" w="sm" len="sm"/>
            <a:tailEnd type="none" w="sm" len="sm"/>
          </a:ln>
        </p:spPr>
      </p:cxnSp>
      <p:pic>
        <p:nvPicPr>
          <p:cNvPr id="24" name="Shape 24"/>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250"/>
        <p:cNvGrpSpPr/>
        <p:nvPr/>
      </p:nvGrpSpPr>
      <p:grpSpPr>
        <a:xfrm>
          <a:off x="0" y="0"/>
          <a:ext cx="0" cy="0"/>
          <a:chOff x="0" y="0"/>
          <a:chExt cx="0" cy="0"/>
        </a:xfrm>
      </p:grpSpPr>
      <p:cxnSp>
        <p:nvCxnSpPr>
          <p:cNvPr id="251" name="Shape 251"/>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252" name="Shape 252"/>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pic>
        <p:nvPicPr>
          <p:cNvPr id="253" name="Shape 253"/>
          <p:cNvPicPr preferRelativeResize="0"/>
          <p:nvPr/>
        </p:nvPicPr>
        <p:blipFill rotWithShape="1">
          <a:blip r:embed="rId2">
            <a:alphaModFix/>
          </a:blip>
          <a:srcRect/>
          <a:stretch/>
        </p:blipFill>
        <p:spPr>
          <a:xfrm>
            <a:off x="634999" y="762000"/>
            <a:ext cx="2826571" cy="304270"/>
          </a:xfrm>
          <a:prstGeom prst="rect">
            <a:avLst/>
          </a:prstGeom>
          <a:noFill/>
          <a:ln>
            <a:noFill/>
          </a:ln>
        </p:spPr>
      </p:pic>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35000" y="1473200"/>
            <a:ext cx="11734500" cy="7113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Shape 256"/>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57"/>
        <p:cNvGrpSpPr/>
        <p:nvPr/>
      </p:nvGrpSpPr>
      <p:grpSpPr>
        <a:xfrm>
          <a:off x="0" y="0"/>
          <a:ext cx="0" cy="0"/>
          <a:chOff x="0" y="0"/>
          <a:chExt cx="0" cy="0"/>
        </a:xfrm>
      </p:grpSpPr>
      <p:cxnSp>
        <p:nvCxnSpPr>
          <p:cNvPr id="258" name="Shape 258"/>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259" name="Shape 259"/>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2" name="Shape 262"/>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263"/>
        <p:cNvGrpSpPr/>
        <p:nvPr/>
      </p:nvGrpSpPr>
      <p:grpSpPr>
        <a:xfrm>
          <a:off x="0" y="0"/>
          <a:ext cx="0" cy="0"/>
          <a:chOff x="0" y="0"/>
          <a:chExt cx="0" cy="0"/>
        </a:xfrm>
      </p:grpSpPr>
      <p:cxnSp>
        <p:nvCxnSpPr>
          <p:cNvPr id="264" name="Shape 264"/>
          <p:cNvCxnSpPr/>
          <p:nvPr/>
        </p:nvCxnSpPr>
        <p:spPr>
          <a:xfrm>
            <a:off x="635000" y="635000"/>
            <a:ext cx="11734500" cy="0"/>
          </a:xfrm>
          <a:prstGeom prst="straightConnector1">
            <a:avLst/>
          </a:prstGeom>
          <a:noFill/>
          <a:ln>
            <a:noFill/>
          </a:ln>
        </p:spPr>
      </p:cxnSp>
      <p:cxnSp>
        <p:nvCxnSpPr>
          <p:cNvPr id="265" name="Shape 265"/>
          <p:cNvCxnSpPr/>
          <p:nvPr/>
        </p:nvCxnSpPr>
        <p:spPr>
          <a:xfrm>
            <a:off x="635000" y="1219200"/>
            <a:ext cx="11734500" cy="0"/>
          </a:xfrm>
          <a:prstGeom prst="straightConnector1">
            <a:avLst/>
          </a:prstGeom>
          <a:noFill/>
          <a:ln>
            <a:noFill/>
          </a:ln>
        </p:spPr>
      </p:cxnSp>
      <p:cxnSp>
        <p:nvCxnSpPr>
          <p:cNvPr id="266" name="Shape 266"/>
          <p:cNvCxnSpPr/>
          <p:nvPr/>
        </p:nvCxnSpPr>
        <p:spPr>
          <a:xfrm rot="10800000" flipH="1">
            <a:off x="635000" y="2780999"/>
            <a:ext cx="3735000" cy="300"/>
          </a:xfrm>
          <a:prstGeom prst="straightConnector1">
            <a:avLst/>
          </a:prstGeom>
          <a:noFill/>
          <a:ln>
            <a:noFill/>
          </a:ln>
        </p:spPr>
      </p:cxnSp>
      <p:cxnSp>
        <p:nvCxnSpPr>
          <p:cNvPr id="267" name="Shape 267"/>
          <p:cNvCxnSpPr/>
          <p:nvPr/>
        </p:nvCxnSpPr>
        <p:spPr>
          <a:xfrm rot="10800000" flipH="1">
            <a:off x="4622800" y="2780999"/>
            <a:ext cx="7742700" cy="300"/>
          </a:xfrm>
          <a:prstGeom prst="straightConnector1">
            <a:avLst/>
          </a:prstGeom>
          <a:noFill/>
          <a:ln>
            <a:noFill/>
          </a:ln>
        </p:spPr>
      </p:cxnSp>
      <p:cxnSp>
        <p:nvCxnSpPr>
          <p:cNvPr id="268" name="Shape 268"/>
          <p:cNvCxnSpPr/>
          <p:nvPr/>
        </p:nvCxnSpPr>
        <p:spPr>
          <a:xfrm rot="10800000" flipH="1">
            <a:off x="635000" y="5752799"/>
            <a:ext cx="3735000" cy="300"/>
          </a:xfrm>
          <a:prstGeom prst="straightConnector1">
            <a:avLst/>
          </a:prstGeom>
          <a:noFill/>
          <a:ln>
            <a:noFill/>
          </a:ln>
        </p:spPr>
      </p:cxnSp>
      <p:cxnSp>
        <p:nvCxnSpPr>
          <p:cNvPr id="269" name="Shape 269"/>
          <p:cNvCxnSpPr/>
          <p:nvPr/>
        </p:nvCxnSpPr>
        <p:spPr>
          <a:xfrm>
            <a:off x="4635500" y="5753100"/>
            <a:ext cx="7732200" cy="0"/>
          </a:xfrm>
          <a:prstGeom prst="straightConnector1">
            <a:avLst/>
          </a:prstGeom>
          <a:noFill/>
          <a:ln>
            <a:noFill/>
          </a:ln>
        </p:spPr>
      </p:cxnSp>
      <p:sp>
        <p:nvSpPr>
          <p:cNvPr id="270" name="Shape 270"/>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KEY OBJECTIVE(S)</a:t>
            </a:r>
            <a:endParaRPr sz="1400" b="0" i="0" u="none" strike="noStrike" cap="none">
              <a:solidFill>
                <a:srgbClr val="000000"/>
              </a:solidFill>
              <a:latin typeface="Arial"/>
              <a:ea typeface="Arial"/>
              <a:cs typeface="Arial"/>
              <a:sym typeface="Arial"/>
            </a:endParaRPr>
          </a:p>
        </p:txBody>
      </p:sp>
      <p:sp>
        <p:nvSpPr>
          <p:cNvPr id="271" name="Shape 271"/>
          <p:cNvSpPr/>
          <p:nvPr/>
        </p:nvSpPr>
        <p:spPr>
          <a:xfrm>
            <a:off x="46355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sp>
        <p:nvSpPr>
          <p:cNvPr id="272" name="Shape 272"/>
          <p:cNvSpPr/>
          <p:nvPr/>
        </p:nvSpPr>
        <p:spPr>
          <a:xfrm>
            <a:off x="4635500" y="5359400"/>
            <a:ext cx="77469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RESOURCES</a:t>
            </a:r>
            <a:endParaRPr sz="1400" b="0" i="0" u="none" strike="noStrike" cap="none">
              <a:solidFill>
                <a:srgbClr val="000000"/>
              </a:solidFill>
              <a:latin typeface="Arial"/>
              <a:ea typeface="Arial"/>
              <a:cs typeface="Arial"/>
              <a:sym typeface="Arial"/>
            </a:endParaRPr>
          </a:p>
        </p:txBody>
      </p:sp>
      <p:sp>
        <p:nvSpPr>
          <p:cNvPr id="273" name="Shape 273"/>
          <p:cNvSpPr/>
          <p:nvPr/>
        </p:nvSpPr>
        <p:spPr>
          <a:xfrm>
            <a:off x="635000" y="53594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DELIVERABLE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274"/>
        <p:cNvGrpSpPr/>
        <p:nvPr/>
      </p:nvGrpSpPr>
      <p:grpSpPr>
        <a:xfrm>
          <a:off x="0" y="0"/>
          <a:ext cx="0" cy="0"/>
          <a:chOff x="0" y="0"/>
          <a:chExt cx="0" cy="0"/>
        </a:xfrm>
      </p:grpSpPr>
      <p:cxnSp>
        <p:nvCxnSpPr>
          <p:cNvPr id="275" name="Shape 275"/>
          <p:cNvCxnSpPr/>
          <p:nvPr/>
        </p:nvCxnSpPr>
        <p:spPr>
          <a:xfrm>
            <a:off x="635000" y="635000"/>
            <a:ext cx="11734500" cy="0"/>
          </a:xfrm>
          <a:prstGeom prst="straightConnector1">
            <a:avLst/>
          </a:prstGeom>
          <a:noFill/>
          <a:ln>
            <a:noFill/>
          </a:ln>
        </p:spPr>
      </p:cxnSp>
      <p:cxnSp>
        <p:nvCxnSpPr>
          <p:cNvPr id="276" name="Shape 276"/>
          <p:cNvCxnSpPr/>
          <p:nvPr/>
        </p:nvCxnSpPr>
        <p:spPr>
          <a:xfrm>
            <a:off x="635000" y="1219200"/>
            <a:ext cx="11734500" cy="0"/>
          </a:xfrm>
          <a:prstGeom prst="straightConnector1">
            <a:avLst/>
          </a:prstGeom>
          <a:noFill/>
          <a:ln>
            <a:noFill/>
          </a:ln>
        </p:spPr>
      </p:cxnSp>
      <p:cxnSp>
        <p:nvCxnSpPr>
          <p:cNvPr id="277" name="Shape 277"/>
          <p:cNvCxnSpPr/>
          <p:nvPr/>
        </p:nvCxnSpPr>
        <p:spPr>
          <a:xfrm rot="10800000" flipH="1">
            <a:off x="8623300" y="2780999"/>
            <a:ext cx="3735000" cy="300"/>
          </a:xfrm>
          <a:prstGeom prst="straightConnector1">
            <a:avLst/>
          </a:prstGeom>
          <a:noFill/>
          <a:ln>
            <a:noFill/>
          </a:ln>
        </p:spPr>
      </p:cxnSp>
      <p:cxnSp>
        <p:nvCxnSpPr>
          <p:cNvPr id="278" name="Shape 278"/>
          <p:cNvCxnSpPr/>
          <p:nvPr/>
        </p:nvCxnSpPr>
        <p:spPr>
          <a:xfrm rot="10800000" flipH="1">
            <a:off x="635000" y="2780999"/>
            <a:ext cx="7742700" cy="300"/>
          </a:xfrm>
          <a:prstGeom prst="straightConnector1">
            <a:avLst/>
          </a:prstGeom>
          <a:noFill/>
          <a:ln>
            <a:noFill/>
          </a:ln>
        </p:spPr>
      </p:cxnSp>
      <p:sp>
        <p:nvSpPr>
          <p:cNvPr id="279" name="Shape 279"/>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SUMMARY</a:t>
            </a:r>
            <a:endParaRPr sz="1400" b="0" i="0" u="none" strike="noStrike" cap="none">
              <a:solidFill>
                <a:srgbClr val="000000"/>
              </a:solidFill>
              <a:latin typeface="Arial"/>
              <a:ea typeface="Arial"/>
              <a:cs typeface="Arial"/>
              <a:sym typeface="Arial"/>
            </a:endParaRPr>
          </a:p>
        </p:txBody>
      </p:sp>
      <p:sp>
        <p:nvSpPr>
          <p:cNvPr id="280" name="Shape 280"/>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KEY CHALLENGE / QUESTION</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281"/>
        <p:cNvGrpSpPr/>
        <p:nvPr/>
      </p:nvGrpSpPr>
      <p:grpSpPr>
        <a:xfrm>
          <a:off x="0" y="0"/>
          <a:ext cx="0" cy="0"/>
          <a:chOff x="0" y="0"/>
          <a:chExt cx="0" cy="0"/>
        </a:xfrm>
      </p:grpSpPr>
      <p:pic>
        <p:nvPicPr>
          <p:cNvPr id="282" name="Shape 282"/>
          <p:cNvPicPr preferRelativeResize="0"/>
          <p:nvPr/>
        </p:nvPicPr>
        <p:blipFill rotWithShape="1">
          <a:blip r:embed="rId2">
            <a:alphaModFix/>
          </a:blip>
          <a:srcRect/>
          <a:stretch/>
        </p:blipFill>
        <p:spPr>
          <a:xfrm>
            <a:off x="3314700" y="1555328"/>
            <a:ext cx="6340180" cy="5126661"/>
          </a:xfrm>
          <a:prstGeom prst="rect">
            <a:avLst/>
          </a:prstGeom>
          <a:noFill/>
          <a:ln>
            <a:noFill/>
          </a:ln>
        </p:spPr>
      </p:pic>
      <p:cxnSp>
        <p:nvCxnSpPr>
          <p:cNvPr id="283" name="Shape 283"/>
          <p:cNvCxnSpPr/>
          <p:nvPr/>
        </p:nvCxnSpPr>
        <p:spPr>
          <a:xfrm>
            <a:off x="635000" y="635000"/>
            <a:ext cx="11734500" cy="0"/>
          </a:xfrm>
          <a:prstGeom prst="straightConnector1">
            <a:avLst/>
          </a:prstGeom>
          <a:noFill/>
          <a:ln>
            <a:noFill/>
          </a:ln>
        </p:spPr>
      </p:cxnSp>
      <p:cxnSp>
        <p:nvCxnSpPr>
          <p:cNvPr id="284" name="Shape 284"/>
          <p:cNvCxnSpPr/>
          <p:nvPr/>
        </p:nvCxnSpPr>
        <p:spPr>
          <a:xfrm>
            <a:off x="635000" y="1219200"/>
            <a:ext cx="11734500" cy="0"/>
          </a:xfrm>
          <a:prstGeom prst="straightConnector1">
            <a:avLst/>
          </a:prstGeom>
          <a:noFill/>
          <a:ln>
            <a:noFill/>
          </a:ln>
        </p:spPr>
      </p:cxnSp>
      <p:sp>
        <p:nvSpPr>
          <p:cNvPr id="285" name="Shape 285"/>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286"/>
        <p:cNvGrpSpPr/>
        <p:nvPr/>
      </p:nvGrpSpPr>
      <p:grpSpPr>
        <a:xfrm>
          <a:off x="0" y="0"/>
          <a:ext cx="0" cy="0"/>
          <a:chOff x="0" y="0"/>
          <a:chExt cx="0" cy="0"/>
        </a:xfrm>
      </p:grpSpPr>
      <p:pic>
        <p:nvPicPr>
          <p:cNvPr id="287" name="Shape 287"/>
          <p:cNvPicPr preferRelativeResize="0"/>
          <p:nvPr/>
        </p:nvPicPr>
        <p:blipFill rotWithShape="1">
          <a:blip r:embed="rId2">
            <a:alphaModFix/>
          </a:blip>
          <a:srcRect/>
          <a:stretch/>
        </p:blipFill>
        <p:spPr>
          <a:xfrm>
            <a:off x="2794792" y="1556145"/>
            <a:ext cx="7294389" cy="5119106"/>
          </a:xfrm>
          <a:prstGeom prst="rect">
            <a:avLst/>
          </a:prstGeom>
          <a:noFill/>
          <a:ln>
            <a:noFill/>
          </a:ln>
        </p:spPr>
      </p:pic>
      <p:cxnSp>
        <p:nvCxnSpPr>
          <p:cNvPr id="288" name="Shape 288"/>
          <p:cNvCxnSpPr/>
          <p:nvPr/>
        </p:nvCxnSpPr>
        <p:spPr>
          <a:xfrm>
            <a:off x="635000" y="635000"/>
            <a:ext cx="11734500" cy="0"/>
          </a:xfrm>
          <a:prstGeom prst="straightConnector1">
            <a:avLst/>
          </a:prstGeom>
          <a:noFill/>
          <a:ln>
            <a:noFill/>
          </a:ln>
        </p:spPr>
      </p:cxnSp>
      <p:cxnSp>
        <p:nvCxnSpPr>
          <p:cNvPr id="289" name="Shape 289"/>
          <p:cNvCxnSpPr/>
          <p:nvPr/>
        </p:nvCxnSpPr>
        <p:spPr>
          <a:xfrm>
            <a:off x="635000" y="1219200"/>
            <a:ext cx="11734500" cy="0"/>
          </a:xfrm>
          <a:prstGeom prst="straightConnector1">
            <a:avLst/>
          </a:prstGeom>
          <a:noFill/>
          <a:ln>
            <a:noFill/>
          </a:ln>
        </p:spPr>
      </p:cxnSp>
      <p:sp>
        <p:nvSpPr>
          <p:cNvPr id="290" name="Shape 290"/>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291"/>
        <p:cNvGrpSpPr/>
        <p:nvPr/>
      </p:nvGrpSpPr>
      <p:grpSpPr>
        <a:xfrm>
          <a:off x="0" y="0"/>
          <a:ext cx="0" cy="0"/>
          <a:chOff x="0" y="0"/>
          <a:chExt cx="0" cy="0"/>
        </a:xfrm>
      </p:grpSpPr>
      <p:pic>
        <p:nvPicPr>
          <p:cNvPr id="292" name="Shape 292"/>
          <p:cNvPicPr preferRelativeResize="0"/>
          <p:nvPr/>
        </p:nvPicPr>
        <p:blipFill rotWithShape="1">
          <a:blip r:embed="rId2">
            <a:alphaModFix/>
          </a:blip>
          <a:srcRect/>
          <a:stretch/>
        </p:blipFill>
        <p:spPr>
          <a:xfrm>
            <a:off x="3136900" y="1511300"/>
            <a:ext cx="6822484" cy="5316281"/>
          </a:xfrm>
          <a:prstGeom prst="rect">
            <a:avLst/>
          </a:prstGeom>
          <a:noFill/>
          <a:ln>
            <a:noFill/>
          </a:ln>
        </p:spPr>
      </p:pic>
      <p:cxnSp>
        <p:nvCxnSpPr>
          <p:cNvPr id="293" name="Shape 293"/>
          <p:cNvCxnSpPr/>
          <p:nvPr/>
        </p:nvCxnSpPr>
        <p:spPr>
          <a:xfrm>
            <a:off x="635000" y="635000"/>
            <a:ext cx="11734500" cy="0"/>
          </a:xfrm>
          <a:prstGeom prst="straightConnector1">
            <a:avLst/>
          </a:prstGeom>
          <a:noFill/>
          <a:ln>
            <a:noFill/>
          </a:ln>
        </p:spPr>
      </p:cxnSp>
      <p:cxnSp>
        <p:nvCxnSpPr>
          <p:cNvPr id="294" name="Shape 294"/>
          <p:cNvCxnSpPr/>
          <p:nvPr/>
        </p:nvCxnSpPr>
        <p:spPr>
          <a:xfrm>
            <a:off x="635000" y="1219200"/>
            <a:ext cx="11734500" cy="0"/>
          </a:xfrm>
          <a:prstGeom prst="straightConnector1">
            <a:avLst/>
          </a:prstGeom>
          <a:noFill/>
          <a:ln>
            <a:noFill/>
          </a:ln>
        </p:spPr>
      </p:cxnSp>
      <p:sp>
        <p:nvSpPr>
          <p:cNvPr id="295" name="Shape 295"/>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296"/>
        <p:cNvGrpSpPr/>
        <p:nvPr/>
      </p:nvGrpSpPr>
      <p:grpSpPr>
        <a:xfrm>
          <a:off x="0" y="0"/>
          <a:ext cx="0" cy="0"/>
          <a:chOff x="0" y="0"/>
          <a:chExt cx="0" cy="0"/>
        </a:xfrm>
      </p:grpSpPr>
      <p:pic>
        <p:nvPicPr>
          <p:cNvPr id="297" name="Shape 297"/>
          <p:cNvPicPr preferRelativeResize="0"/>
          <p:nvPr/>
        </p:nvPicPr>
        <p:blipFill rotWithShape="1">
          <a:blip r:embed="rId2">
            <a:alphaModFix/>
          </a:blip>
          <a:srcRect/>
          <a:stretch/>
        </p:blipFill>
        <p:spPr>
          <a:xfrm>
            <a:off x="1016000" y="1313655"/>
            <a:ext cx="4030387" cy="6029847"/>
          </a:xfrm>
          <a:prstGeom prst="rect">
            <a:avLst/>
          </a:prstGeom>
          <a:noFill/>
          <a:ln>
            <a:noFill/>
          </a:ln>
        </p:spPr>
      </p:pic>
      <p:pic>
        <p:nvPicPr>
          <p:cNvPr id="298" name="Shape 298"/>
          <p:cNvPicPr preferRelativeResize="0"/>
          <p:nvPr/>
        </p:nvPicPr>
        <p:blipFill rotWithShape="1">
          <a:blip r:embed="rId3">
            <a:alphaModFix/>
          </a:blip>
          <a:srcRect/>
          <a:stretch/>
        </p:blipFill>
        <p:spPr>
          <a:xfrm>
            <a:off x="4673600" y="1371600"/>
            <a:ext cx="3683379" cy="5467669"/>
          </a:xfrm>
          <a:prstGeom prst="rect">
            <a:avLst/>
          </a:prstGeom>
          <a:noFill/>
          <a:ln>
            <a:noFill/>
          </a:ln>
        </p:spPr>
      </p:pic>
      <p:pic>
        <p:nvPicPr>
          <p:cNvPr id="299" name="Shape 299"/>
          <p:cNvPicPr preferRelativeResize="0"/>
          <p:nvPr/>
        </p:nvPicPr>
        <p:blipFill rotWithShape="1">
          <a:blip r:embed="rId4">
            <a:alphaModFix/>
          </a:blip>
          <a:srcRect/>
          <a:stretch/>
        </p:blipFill>
        <p:spPr>
          <a:xfrm>
            <a:off x="8509000" y="1358900"/>
            <a:ext cx="2972367" cy="5449974"/>
          </a:xfrm>
          <a:prstGeom prst="rect">
            <a:avLst/>
          </a:prstGeom>
          <a:noFill/>
          <a:ln>
            <a:noFill/>
          </a:ln>
        </p:spPr>
      </p:pic>
      <p:cxnSp>
        <p:nvCxnSpPr>
          <p:cNvPr id="300" name="Shape 300"/>
          <p:cNvCxnSpPr/>
          <p:nvPr/>
        </p:nvCxnSpPr>
        <p:spPr>
          <a:xfrm>
            <a:off x="635000" y="635000"/>
            <a:ext cx="11734500" cy="0"/>
          </a:xfrm>
          <a:prstGeom prst="straightConnector1">
            <a:avLst/>
          </a:prstGeom>
          <a:noFill/>
          <a:ln>
            <a:noFill/>
          </a:ln>
        </p:spPr>
      </p:cxnSp>
      <p:cxnSp>
        <p:nvCxnSpPr>
          <p:cNvPr id="301" name="Shape 301"/>
          <p:cNvCxnSpPr/>
          <p:nvPr/>
        </p:nvCxnSpPr>
        <p:spPr>
          <a:xfrm>
            <a:off x="635000" y="1219200"/>
            <a:ext cx="11734500" cy="0"/>
          </a:xfrm>
          <a:prstGeom prst="straightConnector1">
            <a:avLst/>
          </a:prstGeom>
          <a:noFill/>
          <a:ln>
            <a:noFill/>
          </a:ln>
        </p:spPr>
      </p:cxnSp>
      <p:sp>
        <p:nvSpPr>
          <p:cNvPr id="302" name="Shape 302"/>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303" name="Shape 303"/>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304" name="Shape 304"/>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5"/>
        <p:cNvGrpSpPr/>
        <p:nvPr/>
      </p:nvGrpSpPr>
      <p:grpSpPr>
        <a:xfrm>
          <a:off x="0" y="0"/>
          <a:ext cx="0" cy="0"/>
          <a:chOff x="0" y="0"/>
          <a:chExt cx="0" cy="0"/>
        </a:xfrm>
      </p:grpSpPr>
      <p:cxnSp>
        <p:nvCxnSpPr>
          <p:cNvPr id="26" name="Shape 26"/>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27" name="Shape 27"/>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28" name="Shape 28"/>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9" name="Shape 29"/>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30" name="Shape 30"/>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31" name="Shape 31"/>
          <p:cNvSpPr txBox="1">
            <a:spLocks noGrp="1"/>
          </p:cNvSpPr>
          <p:nvPr>
            <p:ph type="title"/>
          </p:nvPr>
        </p:nvSpPr>
        <p:spPr>
          <a:xfrm>
            <a:off x="495928" y="600230"/>
            <a:ext cx="11693197" cy="72987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body" idx="1"/>
          </p:nvPr>
        </p:nvSpPr>
        <p:spPr>
          <a:xfrm>
            <a:off x="475488" y="1463040"/>
            <a:ext cx="11916181" cy="5184861"/>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305"/>
        <p:cNvGrpSpPr/>
        <p:nvPr/>
      </p:nvGrpSpPr>
      <p:grpSpPr>
        <a:xfrm>
          <a:off x="0" y="0"/>
          <a:ext cx="0" cy="0"/>
          <a:chOff x="0" y="0"/>
          <a:chExt cx="0" cy="0"/>
        </a:xfrm>
      </p:grpSpPr>
      <p:cxnSp>
        <p:nvCxnSpPr>
          <p:cNvPr id="306" name="Shape 306"/>
          <p:cNvCxnSpPr/>
          <p:nvPr/>
        </p:nvCxnSpPr>
        <p:spPr>
          <a:xfrm>
            <a:off x="635000" y="635000"/>
            <a:ext cx="11734500" cy="0"/>
          </a:xfrm>
          <a:prstGeom prst="straightConnector1">
            <a:avLst/>
          </a:prstGeom>
          <a:noFill/>
          <a:ln>
            <a:noFill/>
          </a:ln>
        </p:spPr>
      </p:cxnSp>
      <p:cxnSp>
        <p:nvCxnSpPr>
          <p:cNvPr id="307" name="Shape 307"/>
          <p:cNvCxnSpPr/>
          <p:nvPr/>
        </p:nvCxnSpPr>
        <p:spPr>
          <a:xfrm>
            <a:off x="635000" y="1219200"/>
            <a:ext cx="11734500" cy="0"/>
          </a:xfrm>
          <a:prstGeom prst="straightConnector1">
            <a:avLst/>
          </a:prstGeom>
          <a:noFill/>
          <a:ln>
            <a:noFill/>
          </a:ln>
        </p:spPr>
      </p:cxnSp>
      <p:sp>
        <p:nvSpPr>
          <p:cNvPr id="308" name="Shape 308"/>
          <p:cNvSpPr/>
          <p:nvPr/>
        </p:nvSpPr>
        <p:spPr>
          <a:xfrm>
            <a:off x="655827" y="2307725"/>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Shape 309"/>
          <p:cNvSpPr/>
          <p:nvPr/>
        </p:nvSpPr>
        <p:spPr>
          <a:xfrm>
            <a:off x="4386428" y="2303347"/>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Shape 310"/>
          <p:cNvSpPr/>
          <p:nvPr/>
        </p:nvSpPr>
        <p:spPr>
          <a:xfrm>
            <a:off x="7409003" y="2423731"/>
            <a:ext cx="3000000" cy="2999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11"/>
        <p:cNvGrpSpPr/>
        <p:nvPr/>
      </p:nvGrpSpPr>
      <p:grpSpPr>
        <a:xfrm>
          <a:off x="0" y="0"/>
          <a:ext cx="0" cy="0"/>
          <a:chOff x="0" y="0"/>
          <a:chExt cx="0" cy="0"/>
        </a:xfrm>
      </p:grpSpPr>
      <p:cxnSp>
        <p:nvCxnSpPr>
          <p:cNvPr id="312" name="Shape 312"/>
          <p:cNvCxnSpPr/>
          <p:nvPr/>
        </p:nvCxnSpPr>
        <p:spPr>
          <a:xfrm>
            <a:off x="635000" y="635000"/>
            <a:ext cx="11734500" cy="0"/>
          </a:xfrm>
          <a:prstGeom prst="straightConnector1">
            <a:avLst/>
          </a:prstGeom>
          <a:noFill/>
          <a:ln>
            <a:noFill/>
          </a:ln>
        </p:spPr>
      </p:cxnSp>
      <p:cxnSp>
        <p:nvCxnSpPr>
          <p:cNvPr id="313" name="Shape 313"/>
          <p:cNvCxnSpPr/>
          <p:nvPr/>
        </p:nvCxnSpPr>
        <p:spPr>
          <a:xfrm>
            <a:off x="635000" y="1219200"/>
            <a:ext cx="11734500" cy="0"/>
          </a:xfrm>
          <a:prstGeom prst="straightConnector1">
            <a:avLst/>
          </a:prstGeom>
          <a:noFill/>
          <a:ln>
            <a:noFill/>
          </a:ln>
        </p:spPr>
      </p:cxnSp>
      <p:grpSp>
        <p:nvGrpSpPr>
          <p:cNvPr id="314" name="Shape 314"/>
          <p:cNvGrpSpPr/>
          <p:nvPr/>
        </p:nvGrpSpPr>
        <p:grpSpPr>
          <a:xfrm>
            <a:off x="635000" y="1828800"/>
            <a:ext cx="1269661" cy="1269534"/>
            <a:chOff x="0" y="0"/>
            <a:chExt cx="1269661" cy="1269661"/>
          </a:xfrm>
        </p:grpSpPr>
        <p:pic>
          <p:nvPicPr>
            <p:cNvPr id="315" name="Shape 315"/>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16" name="Shape 316"/>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317" name="Shape 317"/>
          <p:cNvGrpSpPr/>
          <p:nvPr/>
        </p:nvGrpSpPr>
        <p:grpSpPr>
          <a:xfrm>
            <a:off x="2159000" y="1828800"/>
            <a:ext cx="1269661" cy="1269534"/>
            <a:chOff x="0" y="0"/>
            <a:chExt cx="1269661" cy="1269661"/>
          </a:xfrm>
        </p:grpSpPr>
        <p:pic>
          <p:nvPicPr>
            <p:cNvPr id="318" name="Shape 318"/>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19" name="Shape 319"/>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320" name="Shape 320"/>
          <p:cNvGrpSpPr/>
          <p:nvPr/>
        </p:nvGrpSpPr>
        <p:grpSpPr>
          <a:xfrm>
            <a:off x="635000" y="3340100"/>
            <a:ext cx="1269661" cy="1269534"/>
            <a:chOff x="0" y="0"/>
            <a:chExt cx="1269661" cy="1269661"/>
          </a:xfrm>
        </p:grpSpPr>
        <p:pic>
          <p:nvPicPr>
            <p:cNvPr id="321" name="Shape 321"/>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22" name="Shape 32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323" name="Shape 323"/>
          <p:cNvGrpSpPr/>
          <p:nvPr/>
        </p:nvGrpSpPr>
        <p:grpSpPr>
          <a:xfrm>
            <a:off x="2159000" y="3340100"/>
            <a:ext cx="1269661" cy="1269534"/>
            <a:chOff x="0" y="0"/>
            <a:chExt cx="1269661" cy="1269661"/>
          </a:xfrm>
        </p:grpSpPr>
        <p:pic>
          <p:nvPicPr>
            <p:cNvPr id="324" name="Shape 324"/>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25" name="Shape 32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326" name="Shape 326"/>
          <p:cNvGrpSpPr/>
          <p:nvPr/>
        </p:nvGrpSpPr>
        <p:grpSpPr>
          <a:xfrm>
            <a:off x="635000" y="4876800"/>
            <a:ext cx="1269661" cy="1269534"/>
            <a:chOff x="0" y="0"/>
            <a:chExt cx="1269661" cy="1269661"/>
          </a:xfrm>
        </p:grpSpPr>
        <p:pic>
          <p:nvPicPr>
            <p:cNvPr id="327" name="Shape 327"/>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28" name="Shape 32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329" name="Shape 329"/>
          <p:cNvGrpSpPr/>
          <p:nvPr/>
        </p:nvGrpSpPr>
        <p:grpSpPr>
          <a:xfrm>
            <a:off x="2159000" y="4876800"/>
            <a:ext cx="1269661" cy="1269534"/>
            <a:chOff x="0" y="0"/>
            <a:chExt cx="1269661" cy="1269661"/>
          </a:xfrm>
        </p:grpSpPr>
        <p:pic>
          <p:nvPicPr>
            <p:cNvPr id="330" name="Shape 330"/>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31" name="Shape 33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sp>
        <p:nvSpPr>
          <p:cNvPr id="332" name="Shape 332"/>
          <p:cNvSpPr/>
          <p:nvPr/>
        </p:nvSpPr>
        <p:spPr>
          <a:xfrm>
            <a:off x="8790781" y="1828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grpSp>
        <p:nvGrpSpPr>
          <p:cNvPr id="333" name="Shape 333"/>
          <p:cNvGrpSpPr/>
          <p:nvPr/>
        </p:nvGrpSpPr>
        <p:grpSpPr>
          <a:xfrm>
            <a:off x="4051298" y="1828799"/>
            <a:ext cx="2031492" cy="2031289"/>
            <a:chOff x="0" y="0"/>
            <a:chExt cx="2031492" cy="2031492"/>
          </a:xfrm>
        </p:grpSpPr>
        <p:pic>
          <p:nvPicPr>
            <p:cNvPr id="334" name="Shape 334"/>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35" name="Shape 335"/>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336" name="Shape 336"/>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b="0" i="0" u="none" strike="noStrike" cap="none">
                <a:solidFill>
                  <a:srgbClr val="000000"/>
                </a:solidFill>
                <a:latin typeface="Arial"/>
                <a:ea typeface="Arial"/>
                <a:cs typeface="Arial"/>
                <a:sym typeface="Arial"/>
              </a:endParaRPr>
            </a:p>
          </p:txBody>
        </p:sp>
      </p:grpSp>
      <p:grpSp>
        <p:nvGrpSpPr>
          <p:cNvPr id="337" name="Shape 337"/>
          <p:cNvGrpSpPr/>
          <p:nvPr/>
        </p:nvGrpSpPr>
        <p:grpSpPr>
          <a:xfrm>
            <a:off x="6362698" y="1828799"/>
            <a:ext cx="2031492" cy="2031289"/>
            <a:chOff x="0" y="0"/>
            <a:chExt cx="2031492" cy="2031492"/>
          </a:xfrm>
        </p:grpSpPr>
        <p:pic>
          <p:nvPicPr>
            <p:cNvPr id="338" name="Shape 338"/>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39" name="Shape 339"/>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340" name="Shape 340"/>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b="0" i="0" u="none" strike="noStrike" cap="none">
                <a:solidFill>
                  <a:srgbClr val="000000"/>
                </a:solidFill>
                <a:latin typeface="Arial"/>
                <a:ea typeface="Arial"/>
                <a:cs typeface="Arial"/>
                <a:sym typeface="Arial"/>
              </a:endParaRPr>
            </a:p>
          </p:txBody>
        </p:sp>
      </p:grpSp>
      <p:grpSp>
        <p:nvGrpSpPr>
          <p:cNvPr id="341" name="Shape 341"/>
          <p:cNvGrpSpPr/>
          <p:nvPr/>
        </p:nvGrpSpPr>
        <p:grpSpPr>
          <a:xfrm>
            <a:off x="4051298" y="4114798"/>
            <a:ext cx="2031492" cy="2031289"/>
            <a:chOff x="0" y="0"/>
            <a:chExt cx="2031492" cy="2031492"/>
          </a:xfrm>
        </p:grpSpPr>
        <p:pic>
          <p:nvPicPr>
            <p:cNvPr id="342" name="Shape 342"/>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43" name="Shape 343"/>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344" name="Shape 34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b="0" i="0" u="none" strike="noStrike" cap="none">
                <a:solidFill>
                  <a:srgbClr val="000000"/>
                </a:solidFill>
                <a:latin typeface="Arial"/>
                <a:ea typeface="Arial"/>
                <a:cs typeface="Arial"/>
                <a:sym typeface="Arial"/>
              </a:endParaRPr>
            </a:p>
          </p:txBody>
        </p:sp>
      </p:grpSp>
      <p:grpSp>
        <p:nvGrpSpPr>
          <p:cNvPr id="345" name="Shape 345"/>
          <p:cNvGrpSpPr/>
          <p:nvPr/>
        </p:nvGrpSpPr>
        <p:grpSpPr>
          <a:xfrm>
            <a:off x="6362698" y="4114798"/>
            <a:ext cx="2031492" cy="2031289"/>
            <a:chOff x="0" y="0"/>
            <a:chExt cx="2031492" cy="2031492"/>
          </a:xfrm>
        </p:grpSpPr>
        <p:pic>
          <p:nvPicPr>
            <p:cNvPr id="346" name="Shape 346"/>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47" name="Shape 34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348" name="Shape 348"/>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b="0" i="0" u="none" strike="noStrike" cap="none">
                <a:solidFill>
                  <a:srgbClr val="000000"/>
                </a:solidFill>
                <a:latin typeface="Arial"/>
                <a:ea typeface="Arial"/>
                <a:cs typeface="Arial"/>
                <a:sym typeface="Arial"/>
              </a:endParaRPr>
            </a:p>
          </p:txBody>
        </p:sp>
      </p:grpSp>
      <p:sp>
        <p:nvSpPr>
          <p:cNvPr id="349" name="Shape 349"/>
          <p:cNvSpPr/>
          <p:nvPr/>
        </p:nvSpPr>
        <p:spPr>
          <a:xfrm>
            <a:off x="8790781" y="4114800"/>
            <a:ext cx="3236400" cy="20322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9400" tIns="279400" rIns="279400" bIns="279400" anchor="t" anchorCtr="0">
            <a:noAutofit/>
          </a:bodyPr>
          <a:lstStyle/>
          <a:p>
            <a:pPr marL="0" marR="0" lvl="0" indent="0" algn="l" rtl="0">
              <a:lnSpc>
                <a:spcPct val="133333"/>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350"/>
        <p:cNvGrpSpPr/>
        <p:nvPr/>
      </p:nvGrpSpPr>
      <p:grpSpPr>
        <a:xfrm>
          <a:off x="0" y="0"/>
          <a:ext cx="0" cy="0"/>
          <a:chOff x="0" y="0"/>
          <a:chExt cx="0" cy="0"/>
        </a:xfrm>
      </p:grpSpPr>
      <p:cxnSp>
        <p:nvCxnSpPr>
          <p:cNvPr id="351" name="Shape 351"/>
          <p:cNvCxnSpPr/>
          <p:nvPr/>
        </p:nvCxnSpPr>
        <p:spPr>
          <a:xfrm>
            <a:off x="635000" y="635000"/>
            <a:ext cx="11734500" cy="0"/>
          </a:xfrm>
          <a:prstGeom prst="straightConnector1">
            <a:avLst/>
          </a:prstGeom>
          <a:noFill/>
          <a:ln>
            <a:noFill/>
          </a:ln>
        </p:spPr>
      </p:cxnSp>
      <p:cxnSp>
        <p:nvCxnSpPr>
          <p:cNvPr id="352" name="Shape 352"/>
          <p:cNvCxnSpPr/>
          <p:nvPr/>
        </p:nvCxnSpPr>
        <p:spPr>
          <a:xfrm>
            <a:off x="635000" y="1219200"/>
            <a:ext cx="11734500" cy="0"/>
          </a:xfrm>
          <a:prstGeom prst="straightConnector1">
            <a:avLst/>
          </a:prstGeom>
          <a:noFill/>
          <a:ln>
            <a:noFill/>
          </a:ln>
        </p:spPr>
      </p:cxnSp>
      <p:grpSp>
        <p:nvGrpSpPr>
          <p:cNvPr id="353" name="Shape 353"/>
          <p:cNvGrpSpPr/>
          <p:nvPr/>
        </p:nvGrpSpPr>
        <p:grpSpPr>
          <a:xfrm>
            <a:off x="1384299" y="3130550"/>
            <a:ext cx="1269661" cy="1269534"/>
            <a:chOff x="0" y="0"/>
            <a:chExt cx="1269661" cy="1269661"/>
          </a:xfrm>
        </p:grpSpPr>
        <p:pic>
          <p:nvPicPr>
            <p:cNvPr id="354" name="Shape 35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55" name="Shape 355"/>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EXERCISE</a:t>
              </a:r>
              <a:endParaRPr sz="1400" b="0" i="0" u="none" strike="noStrike" cap="none">
                <a:solidFill>
                  <a:srgbClr val="000000"/>
                </a:solidFill>
                <a:latin typeface="Arial"/>
                <a:ea typeface="Arial"/>
                <a:cs typeface="Arial"/>
                <a:sym typeface="Arial"/>
              </a:endParaRPr>
            </a:p>
          </p:txBody>
        </p:sp>
      </p:grpSp>
      <p:cxnSp>
        <p:nvCxnSpPr>
          <p:cNvPr id="356" name="Shape 356"/>
          <p:cNvCxnSpPr/>
          <p:nvPr/>
        </p:nvCxnSpPr>
        <p:spPr>
          <a:xfrm rot="10800000" flipH="1">
            <a:off x="3911600" y="3243396"/>
            <a:ext cx="3735000" cy="300"/>
          </a:xfrm>
          <a:prstGeom prst="straightConnector1">
            <a:avLst/>
          </a:prstGeom>
          <a:noFill/>
          <a:ln>
            <a:noFill/>
          </a:ln>
        </p:spPr>
      </p:cxnSp>
      <p:cxnSp>
        <p:nvCxnSpPr>
          <p:cNvPr id="357" name="Shape 357"/>
          <p:cNvCxnSpPr/>
          <p:nvPr/>
        </p:nvCxnSpPr>
        <p:spPr>
          <a:xfrm rot="10800000" flipH="1">
            <a:off x="3911600" y="5381313"/>
            <a:ext cx="3735000" cy="300"/>
          </a:xfrm>
          <a:prstGeom prst="straightConnector1">
            <a:avLst/>
          </a:prstGeom>
          <a:noFill/>
          <a:ln>
            <a:noFill/>
          </a:ln>
        </p:spPr>
      </p:cxnSp>
      <p:sp>
        <p:nvSpPr>
          <p:cNvPr id="358" name="Shape 358"/>
          <p:cNvSpPr/>
          <p:nvPr/>
        </p:nvSpPr>
        <p:spPr>
          <a:xfrm>
            <a:off x="3911600" y="2989696"/>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TIMING</a:t>
            </a:r>
            <a:endParaRPr sz="1400" b="0" i="0" u="none" strike="noStrike" cap="none">
              <a:solidFill>
                <a:srgbClr val="000000"/>
              </a:solidFill>
              <a:latin typeface="Arial"/>
              <a:ea typeface="Arial"/>
              <a:cs typeface="Arial"/>
              <a:sym typeface="Arial"/>
            </a:endParaRPr>
          </a:p>
        </p:txBody>
      </p:sp>
      <p:sp>
        <p:nvSpPr>
          <p:cNvPr id="359" name="Shape 359"/>
          <p:cNvSpPr/>
          <p:nvPr/>
        </p:nvSpPr>
        <p:spPr>
          <a:xfrm>
            <a:off x="3911600" y="5114914"/>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DELIVERABLE</a:t>
            </a:r>
            <a:endParaRPr sz="1400" b="0" i="0" u="none" strike="noStrike" cap="none">
              <a:solidFill>
                <a:srgbClr val="000000"/>
              </a:solidFill>
              <a:latin typeface="Arial"/>
              <a:ea typeface="Arial"/>
              <a:cs typeface="Arial"/>
              <a:sym typeface="Arial"/>
            </a:endParaRPr>
          </a:p>
        </p:txBody>
      </p:sp>
      <p:cxnSp>
        <p:nvCxnSpPr>
          <p:cNvPr id="360" name="Shape 360"/>
          <p:cNvCxnSpPr/>
          <p:nvPr/>
        </p:nvCxnSpPr>
        <p:spPr>
          <a:xfrm rot="10800000" flipH="1">
            <a:off x="3911600" y="2222999"/>
            <a:ext cx="3735000" cy="300"/>
          </a:xfrm>
          <a:prstGeom prst="straightConnector1">
            <a:avLst/>
          </a:prstGeom>
          <a:noFill/>
          <a:ln>
            <a:noFill/>
          </a:ln>
        </p:spPr>
      </p:cxnSp>
      <p:sp>
        <p:nvSpPr>
          <p:cNvPr id="361" name="Shape 361"/>
          <p:cNvSpPr/>
          <p:nvPr/>
        </p:nvSpPr>
        <p:spPr>
          <a:xfrm>
            <a:off x="3911600" y="1969299"/>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KEY OBJECTIVE(S)</a:t>
            </a:r>
            <a:endParaRPr sz="1400" b="0" i="0" u="none" strike="noStrike" cap="none">
              <a:solidFill>
                <a:srgbClr val="000000"/>
              </a:solidFill>
              <a:latin typeface="Arial"/>
              <a:ea typeface="Arial"/>
              <a:cs typeface="Arial"/>
              <a:sym typeface="Arial"/>
            </a:endParaRPr>
          </a:p>
        </p:txBody>
      </p:sp>
      <p:cxnSp>
        <p:nvCxnSpPr>
          <p:cNvPr id="362" name="Shape 362"/>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363"/>
        <p:cNvGrpSpPr/>
        <p:nvPr/>
      </p:nvGrpSpPr>
      <p:grpSpPr>
        <a:xfrm>
          <a:off x="0" y="0"/>
          <a:ext cx="0" cy="0"/>
          <a:chOff x="0" y="0"/>
          <a:chExt cx="0" cy="0"/>
        </a:xfrm>
      </p:grpSpPr>
      <p:cxnSp>
        <p:nvCxnSpPr>
          <p:cNvPr id="364" name="Shape 364"/>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365" name="Shape 365"/>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366" name="Shape 366"/>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11900"/>
              <a:buFont typeface="Arial"/>
              <a:buNone/>
            </a:pPr>
            <a:r>
              <a:rPr lang="en-US" sz="11900" b="1" i="0" u="none" strike="noStrike" cap="none">
                <a:solidFill>
                  <a:srgbClr val="FFFFFF"/>
                </a:solidFill>
                <a:latin typeface="Arial"/>
                <a:ea typeface="Arial"/>
                <a:cs typeface="Arial"/>
                <a:sym typeface="Arial"/>
              </a:rPr>
              <a:t>Q&amp;A</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367"/>
        <p:cNvGrpSpPr/>
        <p:nvPr/>
      </p:nvGrpSpPr>
      <p:grpSpPr>
        <a:xfrm>
          <a:off x="0" y="0"/>
          <a:ext cx="0" cy="0"/>
          <a:chOff x="0" y="0"/>
          <a:chExt cx="0" cy="0"/>
        </a:xfrm>
      </p:grpSpPr>
      <p:cxnSp>
        <p:nvCxnSpPr>
          <p:cNvPr id="368" name="Shape 368"/>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369" name="Shape 369"/>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370" name="Shape 370"/>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11900"/>
              <a:buFont typeface="Arial"/>
              <a:buNone/>
            </a:pPr>
            <a:r>
              <a:rPr lang="en-US" sz="11900" b="1" i="0" u="none" strike="noStrike" cap="none">
                <a:solidFill>
                  <a:srgbClr val="FFFFFF"/>
                </a:solidFill>
                <a:latin typeface="Arial"/>
                <a:ea typeface="Arial"/>
                <a:cs typeface="Arial"/>
                <a:sym typeface="Arial"/>
              </a:rPr>
              <a:t>EXIT TICKETS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1"/>
        <p:cNvGrpSpPr/>
        <p:nvPr/>
      </p:nvGrpSpPr>
      <p:grpSpPr>
        <a:xfrm>
          <a:off x="0" y="0"/>
          <a:ext cx="0" cy="0"/>
          <a:chOff x="0" y="0"/>
          <a:chExt cx="0" cy="0"/>
        </a:xfrm>
      </p:grpSpPr>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372"/>
        <p:cNvGrpSpPr/>
        <p:nvPr/>
      </p:nvGrpSpPr>
      <p:grpSpPr>
        <a:xfrm>
          <a:off x="0" y="0"/>
          <a:ext cx="0" cy="0"/>
          <a:chOff x="0" y="0"/>
          <a:chExt cx="0" cy="0"/>
        </a:xfrm>
      </p:grpSpPr>
      <p:cxnSp>
        <p:nvCxnSpPr>
          <p:cNvPr id="373" name="Shape 373"/>
          <p:cNvCxnSpPr/>
          <p:nvPr/>
        </p:nvCxnSpPr>
        <p:spPr>
          <a:xfrm>
            <a:off x="635000" y="635000"/>
            <a:ext cx="11734500" cy="0"/>
          </a:xfrm>
          <a:prstGeom prst="straightConnector1">
            <a:avLst/>
          </a:prstGeom>
          <a:noFill/>
          <a:ln>
            <a:noFill/>
          </a:ln>
        </p:spPr>
      </p:cxnSp>
      <p:cxnSp>
        <p:nvCxnSpPr>
          <p:cNvPr id="374" name="Shape 374"/>
          <p:cNvCxnSpPr/>
          <p:nvPr/>
        </p:nvCxnSpPr>
        <p:spPr>
          <a:xfrm>
            <a:off x="635000" y="1219200"/>
            <a:ext cx="11734500" cy="0"/>
          </a:xfrm>
          <a:prstGeom prst="straightConnector1">
            <a:avLst/>
          </a:prstGeom>
          <a:noFill/>
          <a:ln>
            <a:noFill/>
          </a:ln>
        </p:spPr>
      </p:cxnSp>
      <p:grpSp>
        <p:nvGrpSpPr>
          <p:cNvPr id="375" name="Shape 375"/>
          <p:cNvGrpSpPr/>
          <p:nvPr/>
        </p:nvGrpSpPr>
        <p:grpSpPr>
          <a:xfrm>
            <a:off x="1384299" y="3130550"/>
            <a:ext cx="1269661" cy="1269534"/>
            <a:chOff x="0" y="0"/>
            <a:chExt cx="1269661" cy="1269661"/>
          </a:xfrm>
        </p:grpSpPr>
        <p:pic>
          <p:nvPicPr>
            <p:cNvPr id="376" name="Shape 376"/>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77" name="Shape 37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EXERCISE</a:t>
              </a:r>
              <a:endParaRPr sz="1400" b="0" i="0" u="none" strike="noStrike" cap="none">
                <a:solidFill>
                  <a:srgbClr val="000000"/>
                </a:solidFill>
                <a:latin typeface="Arial"/>
                <a:ea typeface="Arial"/>
                <a:cs typeface="Arial"/>
                <a:sym typeface="Arial"/>
              </a:endParaRPr>
            </a:p>
          </p:txBody>
        </p:sp>
      </p:grpSp>
      <p:cxnSp>
        <p:nvCxnSpPr>
          <p:cNvPr id="378" name="Shape 378"/>
          <p:cNvCxnSpPr/>
          <p:nvPr/>
        </p:nvCxnSpPr>
        <p:spPr>
          <a:xfrm rot="10800000">
            <a:off x="3225800" y="1803736"/>
            <a:ext cx="0" cy="44304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379"/>
        <p:cNvGrpSpPr/>
        <p:nvPr/>
      </p:nvGrpSpPr>
      <p:grpSpPr>
        <a:xfrm>
          <a:off x="0" y="0"/>
          <a:ext cx="0" cy="0"/>
          <a:chOff x="0" y="0"/>
          <a:chExt cx="0" cy="0"/>
        </a:xfrm>
      </p:grpSpPr>
      <p:cxnSp>
        <p:nvCxnSpPr>
          <p:cNvPr id="380" name="Shape 380"/>
          <p:cNvCxnSpPr/>
          <p:nvPr/>
        </p:nvCxnSpPr>
        <p:spPr>
          <a:xfrm>
            <a:off x="635000" y="635000"/>
            <a:ext cx="11734500" cy="0"/>
          </a:xfrm>
          <a:prstGeom prst="straightConnector1">
            <a:avLst/>
          </a:prstGeom>
          <a:noFill/>
          <a:ln>
            <a:noFill/>
          </a:ln>
        </p:spPr>
      </p:cxnSp>
      <p:cxnSp>
        <p:nvCxnSpPr>
          <p:cNvPr id="381" name="Shape 381"/>
          <p:cNvCxnSpPr/>
          <p:nvPr/>
        </p:nvCxnSpPr>
        <p:spPr>
          <a:xfrm>
            <a:off x="635000" y="1219200"/>
            <a:ext cx="11734500" cy="0"/>
          </a:xfrm>
          <a:prstGeom prst="straightConnector1">
            <a:avLst/>
          </a:prstGeom>
          <a:noFill/>
          <a:ln>
            <a:noFill/>
          </a:ln>
        </p:spPr>
      </p:cxnSp>
      <p:cxnSp>
        <p:nvCxnSpPr>
          <p:cNvPr id="382" name="Shape 382"/>
          <p:cNvCxnSpPr/>
          <p:nvPr/>
        </p:nvCxnSpPr>
        <p:spPr>
          <a:xfrm rot="10800000" flipH="1">
            <a:off x="8623300" y="2780999"/>
            <a:ext cx="3735000" cy="300"/>
          </a:xfrm>
          <a:prstGeom prst="straightConnector1">
            <a:avLst/>
          </a:prstGeom>
          <a:noFill/>
          <a:ln>
            <a:noFill/>
          </a:ln>
        </p:spPr>
      </p:cxnSp>
      <p:cxnSp>
        <p:nvCxnSpPr>
          <p:cNvPr id="383" name="Shape 383"/>
          <p:cNvCxnSpPr/>
          <p:nvPr/>
        </p:nvCxnSpPr>
        <p:spPr>
          <a:xfrm rot="10800000" flipH="1">
            <a:off x="635000" y="2780999"/>
            <a:ext cx="7742700" cy="300"/>
          </a:xfrm>
          <a:prstGeom prst="straightConnector1">
            <a:avLst/>
          </a:prstGeom>
          <a:noFill/>
          <a:ln>
            <a:noFill/>
          </a:ln>
        </p:spPr>
      </p:cxnSp>
      <p:sp>
        <p:nvSpPr>
          <p:cNvPr id="384" name="Shape 384"/>
          <p:cNvSpPr/>
          <p:nvPr/>
        </p:nvSpPr>
        <p:spPr>
          <a:xfrm>
            <a:off x="635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SUMMARY</a:t>
            </a:r>
            <a:endParaRPr sz="1400" b="0" i="0" u="none" strike="noStrike" cap="none">
              <a:solidFill>
                <a:srgbClr val="000000"/>
              </a:solidFill>
              <a:latin typeface="Arial"/>
              <a:ea typeface="Arial"/>
              <a:cs typeface="Arial"/>
              <a:sym typeface="Arial"/>
            </a:endParaRPr>
          </a:p>
        </p:txBody>
      </p:sp>
      <p:sp>
        <p:nvSpPr>
          <p:cNvPr id="385" name="Shape 385"/>
          <p:cNvSpPr/>
          <p:nvPr/>
        </p:nvSpPr>
        <p:spPr>
          <a:xfrm>
            <a:off x="8636000" y="2387600"/>
            <a:ext cx="3733800" cy="25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KEY CHALLENGE / QUESTION</a:t>
            </a:r>
            <a:endParaRPr sz="1400" b="0" i="0" u="none" strike="noStrike" cap="none">
              <a:solidFill>
                <a:srgbClr val="000000"/>
              </a:solidFill>
              <a:latin typeface="Arial"/>
              <a:ea typeface="Arial"/>
              <a:cs typeface="Arial"/>
              <a:sym typeface="Arial"/>
            </a:endParaRPr>
          </a:p>
        </p:txBody>
      </p:sp>
      <p:sp>
        <p:nvSpPr>
          <p:cNvPr id="386" name="Shape 386"/>
          <p:cNvSpPr txBox="1">
            <a:spLocks noGrp="1"/>
          </p:cNvSpPr>
          <p:nvPr>
            <p:ph type="sldNum" idx="12"/>
          </p:nvPr>
        </p:nvSpPr>
        <p:spPr>
          <a:xfrm>
            <a:off x="12014200" y="739139"/>
            <a:ext cx="3459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317500" y="317500"/>
            <a:ext cx="123699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9" name="Shape 389"/>
          <p:cNvSpPr txBox="1">
            <a:spLocks noGrp="1"/>
          </p:cNvSpPr>
          <p:nvPr>
            <p:ph type="title"/>
          </p:nvPr>
        </p:nvSpPr>
        <p:spPr>
          <a:xfrm>
            <a:off x="635000" y="1473200"/>
            <a:ext cx="11734500" cy="14985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0" name="Shape 390"/>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2">
            <a:alphaModFix/>
          </a:blip>
          <a:srcRect/>
          <a:stretch/>
        </p:blipFill>
        <p:spPr>
          <a:xfrm>
            <a:off x="3314700" y="1555328"/>
            <a:ext cx="6340180" cy="5126661"/>
          </a:xfrm>
          <a:prstGeom prst="rect">
            <a:avLst/>
          </a:prstGeom>
          <a:noFill/>
          <a:ln>
            <a:noFill/>
          </a:ln>
        </p:spPr>
      </p:pic>
      <p:cxnSp>
        <p:nvCxnSpPr>
          <p:cNvPr id="393" name="Shape 393"/>
          <p:cNvCxnSpPr/>
          <p:nvPr/>
        </p:nvCxnSpPr>
        <p:spPr>
          <a:xfrm>
            <a:off x="635000" y="635000"/>
            <a:ext cx="11734500" cy="0"/>
          </a:xfrm>
          <a:prstGeom prst="straightConnector1">
            <a:avLst/>
          </a:prstGeom>
          <a:noFill/>
          <a:ln>
            <a:noFill/>
          </a:ln>
        </p:spPr>
      </p:cxnSp>
      <p:cxnSp>
        <p:nvCxnSpPr>
          <p:cNvPr id="394" name="Shape 394"/>
          <p:cNvCxnSpPr/>
          <p:nvPr/>
        </p:nvCxnSpPr>
        <p:spPr>
          <a:xfrm>
            <a:off x="635000" y="1219200"/>
            <a:ext cx="11734500" cy="0"/>
          </a:xfrm>
          <a:prstGeom prst="straightConnector1">
            <a:avLst/>
          </a:prstGeom>
          <a:noFill/>
          <a:ln>
            <a:noFill/>
          </a:ln>
        </p:spPr>
      </p:cxnSp>
      <p:sp>
        <p:nvSpPr>
          <p:cNvPr id="395" name="Shape 395"/>
          <p:cNvSpPr txBox="1">
            <a:spLocks noGrp="1"/>
          </p:cNvSpPr>
          <p:nvPr>
            <p:ph type="body" idx="1"/>
          </p:nvPr>
        </p:nvSpPr>
        <p:spPr>
          <a:xfrm>
            <a:off x="3606800" y="1803400"/>
            <a:ext cx="5829000" cy="3288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Shape 396"/>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5928" y="596673"/>
            <a:ext cx="11733015" cy="72473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1"/>
          </p:nvPr>
        </p:nvSpPr>
        <p:spPr>
          <a:xfrm>
            <a:off x="591720" y="1463040"/>
            <a:ext cx="11637223" cy="5108021"/>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36" name="Shape 36"/>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7" name="Shape 37"/>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8" name="Shape 38"/>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9" name="Shape 39"/>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40" name="Shape 40"/>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397"/>
        <p:cNvGrpSpPr/>
        <p:nvPr/>
      </p:nvGrpSpPr>
      <p:grpSpPr>
        <a:xfrm>
          <a:off x="0" y="0"/>
          <a:ext cx="0" cy="0"/>
          <a:chOff x="0" y="0"/>
          <a:chExt cx="0" cy="0"/>
        </a:xfrm>
      </p:grpSpPr>
      <p:pic>
        <p:nvPicPr>
          <p:cNvPr id="398" name="Shape 398"/>
          <p:cNvPicPr preferRelativeResize="0"/>
          <p:nvPr/>
        </p:nvPicPr>
        <p:blipFill rotWithShape="1">
          <a:blip r:embed="rId2">
            <a:alphaModFix/>
          </a:blip>
          <a:srcRect/>
          <a:stretch/>
        </p:blipFill>
        <p:spPr>
          <a:xfrm>
            <a:off x="2794792" y="1556145"/>
            <a:ext cx="7294389" cy="5119106"/>
          </a:xfrm>
          <a:prstGeom prst="rect">
            <a:avLst/>
          </a:prstGeom>
          <a:noFill/>
          <a:ln>
            <a:noFill/>
          </a:ln>
        </p:spPr>
      </p:pic>
      <p:cxnSp>
        <p:nvCxnSpPr>
          <p:cNvPr id="399" name="Shape 399"/>
          <p:cNvCxnSpPr/>
          <p:nvPr/>
        </p:nvCxnSpPr>
        <p:spPr>
          <a:xfrm>
            <a:off x="635000" y="635000"/>
            <a:ext cx="11734500" cy="0"/>
          </a:xfrm>
          <a:prstGeom prst="straightConnector1">
            <a:avLst/>
          </a:prstGeom>
          <a:noFill/>
          <a:ln>
            <a:noFill/>
          </a:ln>
        </p:spPr>
      </p:cxnSp>
      <p:cxnSp>
        <p:nvCxnSpPr>
          <p:cNvPr id="400" name="Shape 400"/>
          <p:cNvCxnSpPr/>
          <p:nvPr/>
        </p:nvCxnSpPr>
        <p:spPr>
          <a:xfrm>
            <a:off x="635000" y="1219200"/>
            <a:ext cx="11734500" cy="0"/>
          </a:xfrm>
          <a:prstGeom prst="straightConnector1">
            <a:avLst/>
          </a:prstGeom>
          <a:noFill/>
          <a:ln>
            <a:noFill/>
          </a:ln>
        </p:spPr>
      </p:cxnSp>
      <p:sp>
        <p:nvSpPr>
          <p:cNvPr id="401" name="Shape 401"/>
          <p:cNvSpPr txBox="1">
            <a:spLocks noGrp="1"/>
          </p:cNvSpPr>
          <p:nvPr>
            <p:ph type="body" idx="1"/>
          </p:nvPr>
        </p:nvSpPr>
        <p:spPr>
          <a:xfrm>
            <a:off x="3759200" y="1841500"/>
            <a:ext cx="54480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2" name="Shape 402"/>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403"/>
        <p:cNvGrpSpPr/>
        <p:nvPr/>
      </p:nvGrpSpPr>
      <p:grpSpPr>
        <a:xfrm>
          <a:off x="0" y="0"/>
          <a:ext cx="0" cy="0"/>
          <a:chOff x="0" y="0"/>
          <a:chExt cx="0" cy="0"/>
        </a:xfrm>
      </p:grpSpPr>
      <p:pic>
        <p:nvPicPr>
          <p:cNvPr id="404" name="Shape 404"/>
          <p:cNvPicPr preferRelativeResize="0"/>
          <p:nvPr/>
        </p:nvPicPr>
        <p:blipFill rotWithShape="1">
          <a:blip r:embed="rId2">
            <a:alphaModFix/>
          </a:blip>
          <a:srcRect/>
          <a:stretch/>
        </p:blipFill>
        <p:spPr>
          <a:xfrm>
            <a:off x="3136900" y="1511300"/>
            <a:ext cx="6822484" cy="5316281"/>
          </a:xfrm>
          <a:prstGeom prst="rect">
            <a:avLst/>
          </a:prstGeom>
          <a:noFill/>
          <a:ln>
            <a:noFill/>
          </a:ln>
        </p:spPr>
      </p:pic>
      <p:cxnSp>
        <p:nvCxnSpPr>
          <p:cNvPr id="405" name="Shape 405"/>
          <p:cNvCxnSpPr/>
          <p:nvPr/>
        </p:nvCxnSpPr>
        <p:spPr>
          <a:xfrm>
            <a:off x="635000" y="635000"/>
            <a:ext cx="11734500" cy="0"/>
          </a:xfrm>
          <a:prstGeom prst="straightConnector1">
            <a:avLst/>
          </a:prstGeom>
          <a:noFill/>
          <a:ln>
            <a:noFill/>
          </a:ln>
        </p:spPr>
      </p:cxnSp>
      <p:cxnSp>
        <p:nvCxnSpPr>
          <p:cNvPr id="406" name="Shape 406"/>
          <p:cNvCxnSpPr/>
          <p:nvPr/>
        </p:nvCxnSpPr>
        <p:spPr>
          <a:xfrm>
            <a:off x="635000" y="1219200"/>
            <a:ext cx="11734500" cy="0"/>
          </a:xfrm>
          <a:prstGeom prst="straightConnector1">
            <a:avLst/>
          </a:prstGeom>
          <a:noFill/>
          <a:ln>
            <a:noFill/>
          </a:ln>
        </p:spPr>
      </p:cxnSp>
      <p:sp>
        <p:nvSpPr>
          <p:cNvPr id="407" name="Shape 407"/>
          <p:cNvSpPr txBox="1">
            <a:spLocks noGrp="1"/>
          </p:cNvSpPr>
          <p:nvPr>
            <p:ph type="body" idx="1"/>
          </p:nvPr>
        </p:nvSpPr>
        <p:spPr>
          <a:xfrm>
            <a:off x="3822700" y="2095500"/>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409"/>
        <p:cNvGrpSpPr/>
        <p:nvPr/>
      </p:nvGrpSpPr>
      <p:grpSpPr>
        <a:xfrm>
          <a:off x="0" y="0"/>
          <a:ext cx="0" cy="0"/>
          <a:chOff x="0" y="0"/>
          <a:chExt cx="0" cy="0"/>
        </a:xfrm>
      </p:grpSpPr>
      <p:pic>
        <p:nvPicPr>
          <p:cNvPr id="410" name="Shape 410"/>
          <p:cNvPicPr preferRelativeResize="0"/>
          <p:nvPr/>
        </p:nvPicPr>
        <p:blipFill rotWithShape="1">
          <a:blip r:embed="rId2">
            <a:alphaModFix/>
          </a:blip>
          <a:srcRect/>
          <a:stretch/>
        </p:blipFill>
        <p:spPr>
          <a:xfrm>
            <a:off x="1016000" y="1313655"/>
            <a:ext cx="4030387" cy="6029847"/>
          </a:xfrm>
          <a:prstGeom prst="rect">
            <a:avLst/>
          </a:prstGeom>
          <a:noFill/>
          <a:ln>
            <a:noFill/>
          </a:ln>
        </p:spPr>
      </p:pic>
      <p:pic>
        <p:nvPicPr>
          <p:cNvPr id="411" name="Shape 411"/>
          <p:cNvPicPr preferRelativeResize="0"/>
          <p:nvPr/>
        </p:nvPicPr>
        <p:blipFill rotWithShape="1">
          <a:blip r:embed="rId3">
            <a:alphaModFix/>
          </a:blip>
          <a:srcRect/>
          <a:stretch/>
        </p:blipFill>
        <p:spPr>
          <a:xfrm>
            <a:off x="4673600" y="1371600"/>
            <a:ext cx="3683379" cy="5467669"/>
          </a:xfrm>
          <a:prstGeom prst="rect">
            <a:avLst/>
          </a:prstGeom>
          <a:noFill/>
          <a:ln>
            <a:noFill/>
          </a:ln>
        </p:spPr>
      </p:pic>
      <p:pic>
        <p:nvPicPr>
          <p:cNvPr id="412" name="Shape 412"/>
          <p:cNvPicPr preferRelativeResize="0"/>
          <p:nvPr/>
        </p:nvPicPr>
        <p:blipFill rotWithShape="1">
          <a:blip r:embed="rId4">
            <a:alphaModFix/>
          </a:blip>
          <a:srcRect/>
          <a:stretch/>
        </p:blipFill>
        <p:spPr>
          <a:xfrm>
            <a:off x="8509000" y="1358900"/>
            <a:ext cx="2972367" cy="5449974"/>
          </a:xfrm>
          <a:prstGeom prst="rect">
            <a:avLst/>
          </a:prstGeom>
          <a:noFill/>
          <a:ln>
            <a:noFill/>
          </a:ln>
        </p:spPr>
      </p:pic>
      <p:cxnSp>
        <p:nvCxnSpPr>
          <p:cNvPr id="413" name="Shape 413"/>
          <p:cNvCxnSpPr/>
          <p:nvPr/>
        </p:nvCxnSpPr>
        <p:spPr>
          <a:xfrm>
            <a:off x="635000" y="635000"/>
            <a:ext cx="11734500" cy="0"/>
          </a:xfrm>
          <a:prstGeom prst="straightConnector1">
            <a:avLst/>
          </a:prstGeom>
          <a:noFill/>
          <a:ln>
            <a:noFill/>
          </a:ln>
        </p:spPr>
      </p:cxnSp>
      <p:cxnSp>
        <p:nvCxnSpPr>
          <p:cNvPr id="414" name="Shape 414"/>
          <p:cNvCxnSpPr/>
          <p:nvPr/>
        </p:nvCxnSpPr>
        <p:spPr>
          <a:xfrm>
            <a:off x="635000" y="1219200"/>
            <a:ext cx="11734500" cy="0"/>
          </a:xfrm>
          <a:prstGeom prst="straightConnector1">
            <a:avLst/>
          </a:prstGeom>
          <a:noFill/>
          <a:ln>
            <a:noFill/>
          </a:ln>
        </p:spPr>
      </p:cxnSp>
      <p:sp>
        <p:nvSpPr>
          <p:cNvPr id="415" name="Shape 415"/>
          <p:cNvSpPr/>
          <p:nvPr/>
        </p:nvSpPr>
        <p:spPr>
          <a:xfrm>
            <a:off x="56515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416" name="Shape 416"/>
          <p:cNvSpPr/>
          <p:nvPr/>
        </p:nvSpPr>
        <p:spPr>
          <a:xfrm>
            <a:off x="9182100" y="3835400"/>
            <a:ext cx="1707900" cy="2544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417" name="Shape 417"/>
          <p:cNvSpPr txBox="1">
            <a:spLocks noGrp="1"/>
          </p:cNvSpPr>
          <p:nvPr>
            <p:ph type="body" idx="1"/>
          </p:nvPr>
        </p:nvSpPr>
        <p:spPr>
          <a:xfrm>
            <a:off x="1841500" y="1981200"/>
            <a:ext cx="23118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8" name="Shape 418"/>
          <p:cNvSpPr txBox="1">
            <a:spLocks noGrp="1"/>
          </p:cNvSpPr>
          <p:nvPr>
            <p:ph type="sldNum" idx="12"/>
          </p:nvPr>
        </p:nvSpPr>
        <p:spPr>
          <a:xfrm>
            <a:off x="12014200" y="739139"/>
            <a:ext cx="362100" cy="42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spcBef>
                <a:spcPts val="0"/>
              </a:spcBef>
              <a:spcAft>
                <a:spcPts val="0"/>
              </a:spcAft>
              <a:buNone/>
            </a:pPr>
            <a:endParaRPr/>
          </a:p>
          <a:p>
            <a:pPr marL="0" lvl="2" indent="457200">
              <a:spcBef>
                <a:spcPts val="0"/>
              </a:spcBef>
              <a:spcAft>
                <a:spcPts val="0"/>
              </a:spcAft>
              <a:buNone/>
            </a:pPr>
            <a:endParaRPr/>
          </a:p>
          <a:p>
            <a:pPr marL="0" lvl="3" indent="685800">
              <a:spcBef>
                <a:spcPts val="0"/>
              </a:spcBef>
              <a:spcAft>
                <a:spcPts val="0"/>
              </a:spcAft>
              <a:buNone/>
            </a:pPr>
            <a:endParaRPr/>
          </a:p>
          <a:p>
            <a:pPr marL="0" lvl="4" indent="914400">
              <a:spcBef>
                <a:spcPts val="0"/>
              </a:spcBef>
              <a:spcAft>
                <a:spcPts val="0"/>
              </a:spcAft>
              <a:buNone/>
            </a:pPr>
            <a:endParaRPr/>
          </a:p>
          <a:p>
            <a:pPr marL="0" lvl="5" indent="1143000">
              <a:spcBef>
                <a:spcPts val="0"/>
              </a:spcBef>
              <a:spcAft>
                <a:spcPts val="0"/>
              </a:spcAft>
              <a:buNone/>
            </a:pPr>
            <a:endParaRPr/>
          </a:p>
          <a:p>
            <a:pPr marL="0" lvl="6" indent="1371600">
              <a:spcBef>
                <a:spcPts val="0"/>
              </a:spcBef>
              <a:spcAft>
                <a:spcPts val="0"/>
              </a:spcAft>
              <a:buNone/>
            </a:pPr>
            <a:endParaRPr/>
          </a:p>
          <a:p>
            <a:pPr marL="0" lvl="7" indent="1612900">
              <a:spcBef>
                <a:spcPts val="0"/>
              </a:spcBef>
              <a:spcAft>
                <a:spcPts val="0"/>
              </a:spcAft>
              <a:buNone/>
            </a:pPr>
            <a:endParaRPr/>
          </a:p>
          <a:p>
            <a:pPr marL="0" lvl="8" indent="1828800">
              <a:spcBef>
                <a:spcPts val="0"/>
              </a:spcBef>
              <a:spcAft>
                <a:spcPts val="0"/>
              </a:spcAft>
              <a:buNone/>
            </a:pPr>
            <a:endParaRPr/>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419"/>
        <p:cNvGrpSpPr/>
        <p:nvPr/>
      </p:nvGrpSpPr>
      <p:grpSpPr>
        <a:xfrm>
          <a:off x="0" y="0"/>
          <a:ext cx="0" cy="0"/>
          <a:chOff x="0" y="0"/>
          <a:chExt cx="0" cy="0"/>
        </a:xfrm>
      </p:grpSpPr>
      <p:cxnSp>
        <p:nvCxnSpPr>
          <p:cNvPr id="420" name="Shape 420"/>
          <p:cNvCxnSpPr/>
          <p:nvPr/>
        </p:nvCxnSpPr>
        <p:spPr>
          <a:xfrm>
            <a:off x="635000" y="635000"/>
            <a:ext cx="11734500" cy="0"/>
          </a:xfrm>
          <a:prstGeom prst="straightConnector1">
            <a:avLst/>
          </a:prstGeom>
          <a:noFill/>
          <a:ln w="9525" cap="flat" cmpd="sng">
            <a:solidFill>
              <a:srgbClr val="FFFFFF"/>
            </a:solidFill>
            <a:prstDash val="solid"/>
            <a:miter lim="8000"/>
            <a:headEnd type="none" w="sm" len="sm"/>
            <a:tailEnd type="none" w="sm" len="sm"/>
          </a:ln>
        </p:spPr>
      </p:cxnSp>
      <p:cxnSp>
        <p:nvCxnSpPr>
          <p:cNvPr id="421" name="Shape 421"/>
          <p:cNvCxnSpPr/>
          <p:nvPr/>
        </p:nvCxnSpPr>
        <p:spPr>
          <a:xfrm>
            <a:off x="635000" y="1219200"/>
            <a:ext cx="11734500" cy="0"/>
          </a:xfrm>
          <a:prstGeom prst="straightConnector1">
            <a:avLst/>
          </a:prstGeom>
          <a:noFill/>
          <a:ln w="9525" cap="flat" cmpd="sng">
            <a:solidFill>
              <a:srgbClr val="FFFFFF"/>
            </a:solidFill>
            <a:prstDash val="solid"/>
            <a:miter lim="8000"/>
            <a:headEnd type="none" w="sm" len="sm"/>
            <a:tailEnd type="none" w="sm" len="sm"/>
          </a:ln>
        </p:spPr>
      </p:cxnSp>
      <p:sp>
        <p:nvSpPr>
          <p:cNvPr id="422" name="Shape 422"/>
          <p:cNvSpPr/>
          <p:nvPr/>
        </p:nvSpPr>
        <p:spPr>
          <a:xfrm>
            <a:off x="635000" y="1473200"/>
            <a:ext cx="117345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11900"/>
              <a:buFont typeface="Arial"/>
              <a:buNone/>
            </a:pPr>
            <a:r>
              <a:rPr lang="en-US" sz="11900" b="1" i="0" u="none" strike="noStrike" cap="none">
                <a:solidFill>
                  <a:srgbClr val="FFFFFF"/>
                </a:solidFill>
                <a:latin typeface="Arial"/>
                <a:ea typeface="Arial"/>
                <a:cs typeface="Arial"/>
                <a:sym typeface="Arial"/>
              </a:rPr>
              <a:t>DISCUSSION TIME</a:t>
            </a:r>
            <a:endParaRPr sz="1400" b="0" i="0" u="none" strike="noStrike" cap="none">
              <a:solidFill>
                <a:srgbClr val="000000"/>
              </a:solidFill>
              <a:latin typeface="Arial"/>
              <a:ea typeface="Arial"/>
              <a:cs typeface="Arial"/>
              <a:sym typeface="Arial"/>
            </a:endParaRPr>
          </a:p>
        </p:txBody>
      </p:sp>
      <p:sp>
        <p:nvSpPr>
          <p:cNvPr id="423" name="Shape 423"/>
          <p:cNvSpPr txBox="1">
            <a:spLocks noGrp="1"/>
          </p:cNvSpPr>
          <p:nvPr>
            <p:ph type="sldNum" idx="12"/>
          </p:nvPr>
        </p:nvSpPr>
        <p:spPr>
          <a:xfrm>
            <a:off x="12030450" y="739139"/>
            <a:ext cx="345900" cy="4269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228600" algn="l">
              <a:spcBef>
                <a:spcPts val="0"/>
              </a:spcBef>
              <a:spcAft>
                <a:spcPts val="0"/>
              </a:spcAft>
              <a:buNone/>
            </a:pPr>
            <a:endParaRPr/>
          </a:p>
          <a:p>
            <a:pPr marL="0" lvl="2" indent="457200" algn="l">
              <a:spcBef>
                <a:spcPts val="0"/>
              </a:spcBef>
              <a:spcAft>
                <a:spcPts val="0"/>
              </a:spcAft>
              <a:buNone/>
            </a:pPr>
            <a:endParaRPr/>
          </a:p>
          <a:p>
            <a:pPr marL="0" lvl="3" indent="685800" algn="l">
              <a:spcBef>
                <a:spcPts val="0"/>
              </a:spcBef>
              <a:spcAft>
                <a:spcPts val="0"/>
              </a:spcAft>
              <a:buNone/>
            </a:pPr>
            <a:endParaRPr/>
          </a:p>
          <a:p>
            <a:pPr marL="0" lvl="4" indent="914400" algn="l">
              <a:spcBef>
                <a:spcPts val="0"/>
              </a:spcBef>
              <a:spcAft>
                <a:spcPts val="0"/>
              </a:spcAft>
              <a:buNone/>
            </a:pPr>
            <a:endParaRPr/>
          </a:p>
          <a:p>
            <a:pPr marL="0" lvl="5" indent="1143000" algn="l">
              <a:spcBef>
                <a:spcPts val="0"/>
              </a:spcBef>
              <a:spcAft>
                <a:spcPts val="0"/>
              </a:spcAft>
              <a:buNone/>
            </a:pPr>
            <a:endParaRPr/>
          </a:p>
          <a:p>
            <a:pPr marL="0" lvl="6" indent="1371600" algn="l">
              <a:spcBef>
                <a:spcPts val="0"/>
              </a:spcBef>
              <a:spcAft>
                <a:spcPts val="0"/>
              </a:spcAft>
              <a:buNone/>
            </a:pPr>
            <a:endParaRPr/>
          </a:p>
          <a:p>
            <a:pPr marL="0" lvl="7" indent="1612900" algn="l">
              <a:spcBef>
                <a:spcPts val="0"/>
              </a:spcBef>
              <a:spcAft>
                <a:spcPts val="0"/>
              </a:spcAft>
              <a:buNone/>
            </a:pPr>
            <a:endParaRPr/>
          </a:p>
          <a:p>
            <a:pPr marL="0" lvl="8" indent="1828800" algn="l">
              <a:spcBef>
                <a:spcPts val="0"/>
              </a:spcBef>
              <a:spcAft>
                <a:spcPts val="0"/>
              </a:spcAft>
              <a:buNone/>
            </a:pPr>
            <a:endParaRPr/>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424"/>
        <p:cNvGrpSpPr/>
        <p:nvPr/>
      </p:nvGrpSpPr>
      <p:grpSpPr>
        <a:xfrm>
          <a:off x="0" y="0"/>
          <a:ext cx="0" cy="0"/>
          <a:chOff x="0" y="0"/>
          <a:chExt cx="0" cy="0"/>
        </a:xfrm>
      </p:grpSpPr>
      <p:cxnSp>
        <p:nvCxnSpPr>
          <p:cNvPr id="425" name="Shape 425"/>
          <p:cNvCxnSpPr/>
          <p:nvPr/>
        </p:nvCxnSpPr>
        <p:spPr>
          <a:xfrm>
            <a:off x="635000" y="635000"/>
            <a:ext cx="11734500" cy="0"/>
          </a:xfrm>
          <a:prstGeom prst="straightConnector1">
            <a:avLst/>
          </a:prstGeom>
          <a:noFill/>
          <a:ln>
            <a:noFill/>
          </a:ln>
        </p:spPr>
      </p:cxnSp>
      <p:cxnSp>
        <p:nvCxnSpPr>
          <p:cNvPr id="426" name="Shape 426"/>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427"/>
        <p:cNvGrpSpPr/>
        <p:nvPr/>
      </p:nvGrpSpPr>
      <p:grpSpPr>
        <a:xfrm>
          <a:off x="0" y="0"/>
          <a:ext cx="0" cy="0"/>
          <a:chOff x="0" y="0"/>
          <a:chExt cx="0" cy="0"/>
        </a:xfrm>
      </p:grpSpPr>
      <p:cxnSp>
        <p:nvCxnSpPr>
          <p:cNvPr id="428" name="Shape 428"/>
          <p:cNvCxnSpPr/>
          <p:nvPr/>
        </p:nvCxnSpPr>
        <p:spPr>
          <a:xfrm>
            <a:off x="635000" y="635000"/>
            <a:ext cx="11734500" cy="0"/>
          </a:xfrm>
          <a:prstGeom prst="straightConnector1">
            <a:avLst/>
          </a:prstGeom>
          <a:noFill/>
          <a:ln>
            <a:noFill/>
          </a:ln>
        </p:spPr>
      </p:cxnSp>
      <p:cxnSp>
        <p:nvCxnSpPr>
          <p:cNvPr id="429" name="Shape 429"/>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430"/>
        <p:cNvGrpSpPr/>
        <p:nvPr/>
      </p:nvGrpSpPr>
      <p:grpSpPr>
        <a:xfrm>
          <a:off x="0" y="0"/>
          <a:ext cx="0" cy="0"/>
          <a:chOff x="0" y="0"/>
          <a:chExt cx="0" cy="0"/>
        </a:xfrm>
      </p:grpSpPr>
      <p:cxnSp>
        <p:nvCxnSpPr>
          <p:cNvPr id="431" name="Shape 431"/>
          <p:cNvCxnSpPr/>
          <p:nvPr/>
        </p:nvCxnSpPr>
        <p:spPr>
          <a:xfrm>
            <a:off x="635000" y="635000"/>
            <a:ext cx="11734500" cy="0"/>
          </a:xfrm>
          <a:prstGeom prst="straightConnector1">
            <a:avLst/>
          </a:prstGeom>
          <a:noFill/>
          <a:ln>
            <a:noFill/>
          </a:ln>
        </p:spPr>
      </p:cxnSp>
      <p:cxnSp>
        <p:nvCxnSpPr>
          <p:cNvPr id="432" name="Shape 432"/>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433"/>
        <p:cNvGrpSpPr/>
        <p:nvPr/>
      </p:nvGrpSpPr>
      <p:grpSpPr>
        <a:xfrm>
          <a:off x="0" y="0"/>
          <a:ext cx="0" cy="0"/>
          <a:chOff x="0" y="0"/>
          <a:chExt cx="0" cy="0"/>
        </a:xfrm>
      </p:grpSpPr>
      <p:cxnSp>
        <p:nvCxnSpPr>
          <p:cNvPr id="434" name="Shape 434"/>
          <p:cNvCxnSpPr/>
          <p:nvPr/>
        </p:nvCxnSpPr>
        <p:spPr>
          <a:xfrm>
            <a:off x="635000" y="635000"/>
            <a:ext cx="11734500" cy="0"/>
          </a:xfrm>
          <a:prstGeom prst="straightConnector1">
            <a:avLst/>
          </a:prstGeom>
          <a:noFill/>
          <a:ln>
            <a:noFill/>
          </a:ln>
        </p:spPr>
      </p:cxnSp>
      <p:cxnSp>
        <p:nvCxnSpPr>
          <p:cNvPr id="435" name="Shape 435"/>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436"/>
        <p:cNvGrpSpPr/>
        <p:nvPr/>
      </p:nvGrpSpPr>
      <p:grpSpPr>
        <a:xfrm>
          <a:off x="0" y="0"/>
          <a:ext cx="0" cy="0"/>
          <a:chOff x="0" y="0"/>
          <a:chExt cx="0" cy="0"/>
        </a:xfrm>
      </p:grpSpPr>
      <p:cxnSp>
        <p:nvCxnSpPr>
          <p:cNvPr id="437" name="Shape 437"/>
          <p:cNvCxnSpPr/>
          <p:nvPr/>
        </p:nvCxnSpPr>
        <p:spPr>
          <a:xfrm>
            <a:off x="635000" y="635000"/>
            <a:ext cx="11734500" cy="0"/>
          </a:xfrm>
          <a:prstGeom prst="straightConnector1">
            <a:avLst/>
          </a:prstGeom>
          <a:noFill/>
          <a:ln>
            <a:noFill/>
          </a:ln>
        </p:spPr>
      </p:cxnSp>
      <p:cxnSp>
        <p:nvCxnSpPr>
          <p:cNvPr id="438" name="Shape 438"/>
          <p:cNvCxnSpPr/>
          <p:nvPr/>
        </p:nvCxnSpPr>
        <p:spPr>
          <a:xfrm>
            <a:off x="635000" y="1219200"/>
            <a:ext cx="11734500" cy="0"/>
          </a:xfrm>
          <a:prstGeom prst="straightConnector1">
            <a:avLst/>
          </a:prstGeom>
          <a:noFill/>
          <a:ln>
            <a:noFill/>
          </a:ln>
        </p:spPr>
      </p:cxn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439"/>
        <p:cNvGrpSpPr/>
        <p:nvPr/>
      </p:nvGrpSpPr>
      <p:grpSpPr>
        <a:xfrm>
          <a:off x="0" y="0"/>
          <a:ext cx="0" cy="0"/>
          <a:chOff x="0" y="0"/>
          <a:chExt cx="0" cy="0"/>
        </a:xfrm>
      </p:grpSpPr>
      <p:cxnSp>
        <p:nvCxnSpPr>
          <p:cNvPr id="440" name="Shape 440"/>
          <p:cNvCxnSpPr/>
          <p:nvPr/>
        </p:nvCxnSpPr>
        <p:spPr>
          <a:xfrm>
            <a:off x="635000" y="635000"/>
            <a:ext cx="11734500" cy="0"/>
          </a:xfrm>
          <a:prstGeom prst="straightConnector1">
            <a:avLst/>
          </a:prstGeom>
          <a:noFill/>
          <a:ln w="12700" cap="flat" cmpd="sng">
            <a:solidFill>
              <a:srgbClr val="FFFFFF"/>
            </a:solidFill>
            <a:prstDash val="solid"/>
            <a:miter lim="8000"/>
            <a:headEnd type="none" w="sm" len="sm"/>
            <a:tailEnd type="none" w="sm" len="sm"/>
          </a:ln>
        </p:spPr>
      </p:cxnSp>
      <p:cxnSp>
        <p:nvCxnSpPr>
          <p:cNvPr id="441" name="Shape 441"/>
          <p:cNvCxnSpPr/>
          <p:nvPr/>
        </p:nvCxnSpPr>
        <p:spPr>
          <a:xfrm>
            <a:off x="635000" y="1219200"/>
            <a:ext cx="11734500" cy="0"/>
          </a:xfrm>
          <a:prstGeom prst="straightConnector1">
            <a:avLst/>
          </a:prstGeom>
          <a:noFill/>
          <a:ln w="12700" cap="flat" cmpd="sng">
            <a:solidFill>
              <a:srgbClr val="FFFFFF"/>
            </a:solidFill>
            <a:prstDash val="solid"/>
            <a:miter lim="8000"/>
            <a:headEnd type="none" w="sm" len="sm"/>
            <a:tailEnd type="none" w="sm" len="sm"/>
          </a:ln>
        </p:spPr>
      </p:cxnSp>
      <p:sp>
        <p:nvSpPr>
          <p:cNvPr id="442" name="Shape 442"/>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b="0" i="0" u="none" strike="noStrike" cap="none">
              <a:solidFill>
                <a:srgbClr val="000000"/>
              </a:solidFill>
              <a:latin typeface="Arial"/>
              <a:ea typeface="Arial"/>
              <a:cs typeface="Arial"/>
              <a:sym typeface="Arial"/>
            </a:endParaRPr>
          </a:p>
        </p:txBody>
      </p:sp>
      <p:sp>
        <p:nvSpPr>
          <p:cNvPr id="443" name="Shape 443"/>
          <p:cNvSpPr/>
          <p:nvPr/>
        </p:nvSpPr>
        <p:spPr>
          <a:xfrm>
            <a:off x="635000" y="2273300"/>
            <a:ext cx="11734500" cy="3810000"/>
          </a:xfrm>
          <a:prstGeom prst="rect">
            <a:avLst/>
          </a:prstGeom>
          <a:noFill/>
          <a:ln>
            <a:noFill/>
          </a:ln>
        </p:spPr>
        <p:txBody>
          <a:bodyPr spcFirstLastPara="1" wrap="square" lIns="0" tIns="0" rIns="0" bIns="0" anchor="t" anchorCtr="0">
            <a:noAutofit/>
          </a:bodyPr>
          <a:lstStyle/>
          <a:p>
            <a:pPr marL="177800" marR="0" lvl="1" indent="-177800" algn="l" rtl="0">
              <a:lnSpc>
                <a:spcPct val="110000"/>
              </a:lnSpc>
              <a:spcBef>
                <a:spcPts val="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One</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Two</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Three</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Four</a:t>
            </a:r>
            <a:endParaRPr sz="1400" b="0" i="0" u="none" strike="noStrike" cap="none">
              <a:solidFill>
                <a:srgbClr val="000000"/>
              </a:solidFill>
              <a:latin typeface="Arial"/>
              <a:ea typeface="Arial"/>
              <a:cs typeface="Arial"/>
              <a:sym typeface="Arial"/>
            </a:endParaRPr>
          </a:p>
          <a:p>
            <a:pPr marL="177800" marR="0" lvl="1" indent="-177800" algn="l" rtl="0">
              <a:lnSpc>
                <a:spcPct val="110000"/>
              </a:lnSpc>
              <a:spcBef>
                <a:spcPts val="400"/>
              </a:spcBef>
              <a:spcAft>
                <a:spcPts val="0"/>
              </a:spcAft>
              <a:buClr>
                <a:srgbClr val="000000"/>
              </a:buClr>
              <a:buSzPts val="2100"/>
              <a:buFont typeface="Merriweather Sans"/>
              <a:buChar char="‣"/>
            </a:pPr>
            <a:r>
              <a:rPr lang="en-US" sz="2600" b="0" i="0" u="none" strike="noStrike" cap="none">
                <a:solidFill>
                  <a:srgbClr val="000000"/>
                </a:solidFill>
                <a:latin typeface="Arial"/>
                <a:ea typeface="Arial"/>
                <a:cs typeface="Arial"/>
                <a:sym typeface="Arial"/>
              </a:rPr>
              <a:t>Body Level Five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97380" y="605301"/>
            <a:ext cx="11216640" cy="71604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Shape 43"/>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4" name="Shape 44"/>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45" name="Shape 45"/>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46" name="Shape 46"/>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47" name="Shape 47"/>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444"/>
        <p:cNvGrpSpPr/>
        <p:nvPr/>
      </p:nvGrpSpPr>
      <p:grpSpPr>
        <a:xfrm>
          <a:off x="0" y="0"/>
          <a:ext cx="0" cy="0"/>
          <a:chOff x="0" y="0"/>
          <a:chExt cx="0" cy="0"/>
        </a:xfrm>
      </p:grpSpPr>
      <p:sp>
        <p:nvSpPr>
          <p:cNvPr id="445" name="Shape 445"/>
          <p:cNvSpPr/>
          <p:nvPr/>
        </p:nvSpPr>
        <p:spPr>
          <a:xfrm>
            <a:off x="591787" y="503055"/>
            <a:ext cx="861900" cy="169200"/>
          </a:xfrm>
          <a:prstGeom prst="rect">
            <a:avLst/>
          </a:prstGeom>
          <a:solidFill>
            <a:srgbClr val="000000"/>
          </a:solidFill>
          <a:ln>
            <a:noFill/>
          </a:ln>
        </p:spPr>
        <p:txBody>
          <a:bodyPr spcFirstLastPara="1" wrap="square" lIns="64875" tIns="45700" rIns="64875" bIns="45700" anchor="ctr" anchorCtr="0">
            <a:noAutofit/>
          </a:bodyPr>
          <a:lstStyle/>
          <a:p>
            <a:pPr marL="0" marR="0" lvl="0" indent="0" algn="l" rtl="0">
              <a:lnSpc>
                <a:spcPct val="100000"/>
              </a:lnSpc>
              <a:spcBef>
                <a:spcPts val="0"/>
              </a:spcBef>
              <a:spcAft>
                <a:spcPts val="0"/>
              </a:spcAft>
              <a:buClr>
                <a:srgbClr val="FFFFFF"/>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6" name="Shape 446"/>
          <p:cNvSpPr/>
          <p:nvPr/>
        </p:nvSpPr>
        <p:spPr>
          <a:xfrm>
            <a:off x="387556" y="6686115"/>
            <a:ext cx="11957400" cy="611700"/>
          </a:xfrm>
          <a:prstGeom prst="rect">
            <a:avLst/>
          </a:prstGeom>
          <a:noFill/>
          <a:ln>
            <a:noFill/>
          </a:ln>
        </p:spPr>
        <p:txBody>
          <a:bodyPr spcFirstLastPara="1" wrap="square" lIns="129800" tIns="129800" rIns="129800" bIns="129800" anchor="t" anchorCtr="0">
            <a:noAutofit/>
          </a:bodyPr>
          <a:lstStyle/>
          <a:p>
            <a:pPr marL="0" marR="0" lvl="0" indent="0" algn="l" rtl="0">
              <a:lnSpc>
                <a:spcPct val="100000"/>
              </a:lnSpc>
              <a:spcBef>
                <a:spcPts val="0"/>
              </a:spcBef>
              <a:spcAft>
                <a:spcPts val="0"/>
              </a:spcAft>
              <a:buClr>
                <a:srgbClr val="000000"/>
              </a:buClr>
              <a:buSzPts val="1100"/>
              <a:buFont typeface="Oswald"/>
              <a:buNone/>
            </a:pPr>
            <a:r>
              <a:rPr lang="en-US" sz="1100" b="1" i="0" u="none" strike="noStrike" cap="none">
                <a:solidFill>
                  <a:srgbClr val="000000"/>
                </a:solidFill>
                <a:latin typeface="Oswald"/>
                <a:ea typeface="Oswald"/>
                <a:cs typeface="Oswald"/>
                <a:sym typeface="Oswald"/>
              </a:rPr>
              <a:t>PRODUCT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Oswald"/>
              <a:buNone/>
            </a:pPr>
            <a:r>
              <a:rPr lang="en-US" sz="1100" b="1" i="0" u="none" strike="noStrike" cap="none">
                <a:solidFill>
                  <a:srgbClr val="000000"/>
                </a:solidFill>
                <a:latin typeface="Oswald"/>
                <a:ea typeface="Oswald"/>
                <a:cs typeface="Oswald"/>
                <a:sym typeface="Oswald"/>
              </a:rPr>
              <a:t>GENERAL ASSEMBLY	</a:t>
            </a:r>
            <a:endParaRPr sz="1400" b="0" i="0" u="none" strike="noStrike" cap="none">
              <a:solidFill>
                <a:srgbClr val="000000"/>
              </a:solidFill>
              <a:latin typeface="Arial"/>
              <a:ea typeface="Arial"/>
              <a:cs typeface="Arial"/>
              <a:sym typeface="Arial"/>
            </a:endParaRPr>
          </a:p>
        </p:txBody>
      </p:sp>
      <p:cxnSp>
        <p:nvCxnSpPr>
          <p:cNvPr id="447" name="Shape 447"/>
          <p:cNvCxnSpPr/>
          <p:nvPr/>
        </p:nvCxnSpPr>
        <p:spPr>
          <a:xfrm>
            <a:off x="523663" y="6725094"/>
            <a:ext cx="11821200" cy="0"/>
          </a:xfrm>
          <a:prstGeom prst="straightConnector1">
            <a:avLst/>
          </a:prstGeom>
          <a:noFill/>
          <a:ln w="9525" cap="flat" cmpd="sng">
            <a:solidFill>
              <a:srgbClr val="000000"/>
            </a:solidFill>
            <a:prstDash val="solid"/>
            <a:round/>
            <a:headEnd type="none" w="sm" len="sm"/>
            <a:tailEnd type="none" w="sm" len="sm"/>
          </a:ln>
        </p:spPr>
      </p:cxnSp>
      <p:pic>
        <p:nvPicPr>
          <p:cNvPr id="448" name="Shape 448"/>
          <p:cNvPicPr preferRelativeResize="0"/>
          <p:nvPr/>
        </p:nvPicPr>
        <p:blipFill rotWithShape="1">
          <a:blip r:embed="rId2">
            <a:alphaModFix/>
          </a:blip>
          <a:srcRect/>
          <a:stretch/>
        </p:blipFill>
        <p:spPr>
          <a:xfrm>
            <a:off x="12045155" y="6805621"/>
            <a:ext cx="299190" cy="298670"/>
          </a:xfrm>
          <a:prstGeom prst="rect">
            <a:avLst/>
          </a:prstGeom>
          <a:noFill/>
          <a:ln>
            <a:noFill/>
          </a:ln>
        </p:spPr>
      </p:pic>
      <p:sp>
        <p:nvSpPr>
          <p:cNvPr id="449" name="Shape 449"/>
          <p:cNvSpPr txBox="1">
            <a:spLocks noGrp="1"/>
          </p:cNvSpPr>
          <p:nvPr>
            <p:ph type="title"/>
          </p:nvPr>
        </p:nvSpPr>
        <p:spPr>
          <a:xfrm>
            <a:off x="455502" y="734827"/>
            <a:ext cx="11957400" cy="6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0" name="Shape 450"/>
          <p:cNvSpPr txBox="1">
            <a:spLocks noGrp="1"/>
          </p:cNvSpPr>
          <p:nvPr>
            <p:ph type="body" idx="1"/>
          </p:nvPr>
        </p:nvSpPr>
        <p:spPr>
          <a:xfrm>
            <a:off x="290365" y="1333433"/>
            <a:ext cx="12076499" cy="5391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0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2pPr>
            <a:lvl3pPr marL="1371600" marR="0" lvl="2"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3pPr>
            <a:lvl4pPr marL="1828800" marR="0" lvl="3" indent="-406400" algn="l" rtl="0">
              <a:lnSpc>
                <a:spcPct val="115000"/>
              </a:lnSpc>
              <a:spcBef>
                <a:spcPts val="1000"/>
              </a:spcBef>
              <a:spcAft>
                <a:spcPts val="0"/>
              </a:spcAft>
              <a:buClr>
                <a:srgbClr val="000000"/>
              </a:buClr>
              <a:buSzPts val="2800"/>
              <a:buFont typeface="Merriweather Sans"/>
              <a:buChar char="●"/>
              <a:defRPr sz="2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000"/>
              </a:spcBef>
              <a:spcAft>
                <a:spcPts val="0"/>
              </a:spcAft>
              <a:buClr>
                <a:srgbClr val="000000"/>
              </a:buClr>
              <a:buSzPts val="1400"/>
              <a:buFont typeface="Merriweather Sans"/>
              <a:buNone/>
              <a:defRPr sz="28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1" name="Shape 451"/>
          <p:cNvSpPr txBox="1">
            <a:spLocks noGrp="1"/>
          </p:cNvSpPr>
          <p:nvPr>
            <p:ph type="sldNum" idx="12"/>
          </p:nvPr>
        </p:nvSpPr>
        <p:spPr>
          <a:xfrm>
            <a:off x="0" y="0"/>
            <a:ext cx="3000000" cy="29997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35000" y="2303253"/>
            <a:ext cx="11734800" cy="43767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57" name="Shape 457"/>
          <p:cNvSpPr txBox="1"/>
          <p:nvPr/>
        </p:nvSpPr>
        <p:spPr>
          <a:xfrm>
            <a:off x="457824" y="6740725"/>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58" name="Shape 458"/>
          <p:cNvCxnSpPr/>
          <p:nvPr/>
        </p:nvCxnSpPr>
        <p:spPr>
          <a:xfrm>
            <a:off x="591720" y="6740723"/>
            <a:ext cx="11821500" cy="0"/>
          </a:xfrm>
          <a:prstGeom prst="straightConnector1">
            <a:avLst/>
          </a:prstGeom>
          <a:noFill/>
          <a:ln w="9525" cap="flat" cmpd="sng">
            <a:solidFill>
              <a:srgbClr val="000000"/>
            </a:solidFill>
            <a:prstDash val="solid"/>
            <a:round/>
            <a:headEnd type="none" w="sm" len="sm"/>
            <a:tailEnd type="none" w="sm" len="sm"/>
          </a:ln>
        </p:spPr>
      </p:cxnSp>
      <p:pic>
        <p:nvPicPr>
          <p:cNvPr id="459" name="Shape 459"/>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460" name="Shape 460"/>
          <p:cNvCxnSpPr/>
          <p:nvPr/>
        </p:nvCxnSpPr>
        <p:spPr>
          <a:xfrm>
            <a:off x="591720" y="596673"/>
            <a:ext cx="11821500" cy="0"/>
          </a:xfrm>
          <a:prstGeom prst="straightConnector1">
            <a:avLst/>
          </a:prstGeom>
          <a:noFill/>
          <a:ln w="9525" cap="flat" cmpd="sng">
            <a:solidFill>
              <a:srgbClr val="000000"/>
            </a:solidFill>
            <a:prstDash val="solid"/>
            <a:round/>
            <a:headEnd type="none" w="sm" len="sm"/>
            <a:tailEnd type="none" w="sm" len="sm"/>
          </a:ln>
        </p:spPr>
      </p:cxnSp>
      <p:cxnSp>
        <p:nvCxnSpPr>
          <p:cNvPr id="461" name="Shape 461"/>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
        <p:nvSpPr>
          <p:cNvPr id="462" name="Shape 462"/>
          <p:cNvSpPr txBox="1">
            <a:spLocks noGrp="1"/>
          </p:cNvSpPr>
          <p:nvPr>
            <p:ph type="title"/>
          </p:nvPr>
        </p:nvSpPr>
        <p:spPr>
          <a:xfrm>
            <a:off x="495926" y="648729"/>
            <a:ext cx="11874000" cy="617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3" name="Shape 463"/>
          <p:cNvSpPr txBox="1">
            <a:spLocks noGrp="1"/>
          </p:cNvSpPr>
          <p:nvPr>
            <p:ph type="body" idx="2"/>
          </p:nvPr>
        </p:nvSpPr>
        <p:spPr>
          <a:xfrm>
            <a:off x="495926" y="1393793"/>
            <a:ext cx="11874000" cy="724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Georgia"/>
              <a:buNone/>
              <a:defRPr sz="54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120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495928" y="596673"/>
            <a:ext cx="11733000" cy="724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6" name="Shape 466"/>
          <p:cNvSpPr txBox="1">
            <a:spLocks noGrp="1"/>
          </p:cNvSpPr>
          <p:nvPr>
            <p:ph type="body" idx="1"/>
          </p:nvPr>
        </p:nvSpPr>
        <p:spPr>
          <a:xfrm>
            <a:off x="591720" y="1463040"/>
            <a:ext cx="11637300" cy="5108100"/>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67" name="Shape 467"/>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68" name="Shape 468"/>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469" name="Shape 469"/>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470" name="Shape 470"/>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471" name="Shape 471"/>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body" idx="1"/>
          </p:nvPr>
        </p:nvSpPr>
        <p:spPr>
          <a:xfrm>
            <a:off x="475488" y="1463040"/>
            <a:ext cx="11916300" cy="51600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pic>
        <p:nvPicPr>
          <p:cNvPr id="474" name="Shape 474"/>
          <p:cNvPicPr preferRelativeResize="0"/>
          <p:nvPr/>
        </p:nvPicPr>
        <p:blipFill rotWithShape="1">
          <a:blip r:embed="rId2">
            <a:alphaModFix/>
          </a:blip>
          <a:srcRect/>
          <a:stretch/>
        </p:blipFill>
        <p:spPr>
          <a:xfrm>
            <a:off x="629581" y="753261"/>
            <a:ext cx="2921594" cy="321579"/>
          </a:xfrm>
          <a:prstGeom prst="rect">
            <a:avLst/>
          </a:prstGeom>
          <a:noFill/>
          <a:ln>
            <a:noFill/>
          </a:ln>
        </p:spPr>
      </p:pic>
      <p:cxnSp>
        <p:nvCxnSpPr>
          <p:cNvPr id="475" name="Shape 475"/>
          <p:cNvCxnSpPr/>
          <p:nvPr/>
        </p:nvCxnSpPr>
        <p:spPr>
          <a:xfrm>
            <a:off x="591720" y="608925"/>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476" name="Shape 476"/>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477" name="Shape 477"/>
          <p:cNvSpPr txBox="1"/>
          <p:nvPr/>
        </p:nvSpPr>
        <p:spPr>
          <a:xfrm>
            <a:off x="465807" y="6744970"/>
            <a:ext cx="11366400" cy="4134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SzPts val="1171"/>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78" name="Shape 478"/>
          <p:cNvCxnSpPr/>
          <p:nvPr/>
        </p:nvCxnSpPr>
        <p:spPr>
          <a:xfrm>
            <a:off x="591787" y="6735030"/>
            <a:ext cx="11821200" cy="0"/>
          </a:xfrm>
          <a:prstGeom prst="straightConnector1">
            <a:avLst/>
          </a:prstGeom>
          <a:noFill/>
          <a:ln w="9525" cap="flat" cmpd="sng">
            <a:solidFill>
              <a:schemeClr val="lt1"/>
            </a:solidFill>
            <a:prstDash val="solid"/>
            <a:round/>
            <a:headEnd type="none" w="sm" len="sm"/>
            <a:tailEnd type="none" w="sm" len="sm"/>
          </a:ln>
        </p:spPr>
      </p:cxnSp>
      <p:pic>
        <p:nvPicPr>
          <p:cNvPr id="479" name="Shape 479"/>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480"/>
        <p:cNvGrpSpPr/>
        <p:nvPr/>
      </p:nvGrpSpPr>
      <p:grpSpPr>
        <a:xfrm>
          <a:off x="0" y="0"/>
          <a:ext cx="0" cy="0"/>
          <a:chOff x="0" y="0"/>
          <a:chExt cx="0" cy="0"/>
        </a:xfrm>
      </p:grpSpPr>
      <p:cxnSp>
        <p:nvCxnSpPr>
          <p:cNvPr id="481" name="Shape 481"/>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482" name="Shape 482"/>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483" name="Shape 483"/>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84" name="Shape 484"/>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485" name="Shape 485"/>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486" name="Shape 486"/>
          <p:cNvSpPr txBox="1">
            <a:spLocks noGrp="1"/>
          </p:cNvSpPr>
          <p:nvPr>
            <p:ph type="title"/>
          </p:nvPr>
        </p:nvSpPr>
        <p:spPr>
          <a:xfrm>
            <a:off x="495928" y="600230"/>
            <a:ext cx="11693100" cy="729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7" name="Shape 487"/>
          <p:cNvSpPr txBox="1">
            <a:spLocks noGrp="1"/>
          </p:cNvSpPr>
          <p:nvPr>
            <p:ph type="body" idx="1"/>
          </p:nvPr>
        </p:nvSpPr>
        <p:spPr>
          <a:xfrm>
            <a:off x="475488" y="1463040"/>
            <a:ext cx="11916300" cy="51849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497380" y="605301"/>
            <a:ext cx="11216700" cy="716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0" name="Shape 490"/>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91" name="Shape 491"/>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492" name="Shape 492"/>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493" name="Shape 493"/>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494" name="Shape 494"/>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5"/>
        <p:cNvGrpSpPr/>
        <p:nvPr/>
      </p:nvGrpSpPr>
      <p:grpSpPr>
        <a:xfrm>
          <a:off x="0" y="0"/>
          <a:ext cx="0" cy="0"/>
          <a:chOff x="0" y="0"/>
          <a:chExt cx="0" cy="0"/>
        </a:xfrm>
      </p:grpSpPr>
      <p:sp>
        <p:nvSpPr>
          <p:cNvPr id="496" name="Shape 496"/>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97" name="Shape 497"/>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498" name="Shape 498"/>
          <p:cNvPicPr preferRelativeResize="0"/>
          <p:nvPr/>
        </p:nvPicPr>
        <p:blipFill rotWithShape="1">
          <a:blip r:embed="rId2">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499"/>
        <p:cNvGrpSpPr/>
        <p:nvPr/>
      </p:nvGrpSpPr>
      <p:grpSpPr>
        <a:xfrm>
          <a:off x="0" y="0"/>
          <a:ext cx="0" cy="0"/>
          <a:chOff x="0" y="0"/>
          <a:chExt cx="0" cy="0"/>
        </a:xfrm>
      </p:grpSpPr>
      <p:sp>
        <p:nvSpPr>
          <p:cNvPr id="500" name="Shape 500"/>
          <p:cNvSpPr/>
          <p:nvPr/>
        </p:nvSpPr>
        <p:spPr>
          <a:xfrm>
            <a:off x="2951450" y="2074740"/>
            <a:ext cx="9319200" cy="2492400"/>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501" name="Shape 501"/>
          <p:cNvCxnSpPr/>
          <p:nvPr/>
        </p:nvCxnSpPr>
        <p:spPr>
          <a:xfrm>
            <a:off x="635003" y="635003"/>
            <a:ext cx="11734800" cy="0"/>
          </a:xfrm>
          <a:prstGeom prst="straightConnector1">
            <a:avLst/>
          </a:prstGeom>
          <a:noFill/>
          <a:ln>
            <a:noFill/>
          </a:ln>
        </p:spPr>
      </p:cxnSp>
      <p:cxnSp>
        <p:nvCxnSpPr>
          <p:cNvPr id="502" name="Shape 502"/>
          <p:cNvCxnSpPr/>
          <p:nvPr/>
        </p:nvCxnSpPr>
        <p:spPr>
          <a:xfrm>
            <a:off x="635003" y="1219203"/>
            <a:ext cx="11734800" cy="0"/>
          </a:xfrm>
          <a:prstGeom prst="straightConnector1">
            <a:avLst/>
          </a:prstGeom>
          <a:noFill/>
          <a:ln>
            <a:noFill/>
          </a:ln>
        </p:spPr>
      </p:cxnSp>
      <p:cxnSp>
        <p:nvCxnSpPr>
          <p:cNvPr id="503" name="Shape 503"/>
          <p:cNvCxnSpPr/>
          <p:nvPr/>
        </p:nvCxnSpPr>
        <p:spPr>
          <a:xfrm rot="10800000" flipH="1">
            <a:off x="3911603" y="5381313"/>
            <a:ext cx="3735000" cy="300"/>
          </a:xfrm>
          <a:prstGeom prst="straightConnector1">
            <a:avLst/>
          </a:prstGeom>
          <a:noFill/>
          <a:ln>
            <a:noFill/>
          </a:ln>
        </p:spPr>
      </p:cxnSp>
      <p:cxnSp>
        <p:nvCxnSpPr>
          <p:cNvPr id="504" name="Shape 504"/>
          <p:cNvCxnSpPr/>
          <p:nvPr/>
        </p:nvCxnSpPr>
        <p:spPr>
          <a:xfrm rot="10800000" flipH="1">
            <a:off x="3911603" y="2222999"/>
            <a:ext cx="3735000" cy="300"/>
          </a:xfrm>
          <a:prstGeom prst="straightConnector1">
            <a:avLst/>
          </a:prstGeom>
          <a:noFill/>
          <a:ln>
            <a:noFill/>
          </a:ln>
        </p:spPr>
      </p:cxnSp>
      <p:sp>
        <p:nvSpPr>
          <p:cNvPr id="505" name="Shape 505"/>
          <p:cNvSpPr txBox="1">
            <a:spLocks noGrp="1"/>
          </p:cNvSpPr>
          <p:nvPr>
            <p:ph type="title"/>
          </p:nvPr>
        </p:nvSpPr>
        <p:spPr>
          <a:xfrm>
            <a:off x="497380" y="596672"/>
            <a:ext cx="11773200" cy="742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6" name="Shape 506"/>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07" name="Shape 507"/>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508" name="Shape 508"/>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509" name="Shape 509"/>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510" name="Shape 510"/>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511" name="Shape 511"/>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512" name="Shape 512"/>
          <p:cNvSpPr txBox="1"/>
          <p:nvPr/>
        </p:nvSpPr>
        <p:spPr>
          <a:xfrm>
            <a:off x="956580" y="3101960"/>
            <a:ext cx="1172400" cy="983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999" b="0" i="0" u="none" strike="noStrike" cap="none">
              <a:solidFill>
                <a:srgbClr val="FFFFFF"/>
              </a:solidFill>
              <a:latin typeface="Oswald"/>
              <a:ea typeface="Oswald"/>
              <a:cs typeface="Oswald"/>
              <a:sym typeface="Oswald"/>
            </a:endParaRPr>
          </a:p>
        </p:txBody>
      </p:sp>
      <p:cxnSp>
        <p:nvCxnSpPr>
          <p:cNvPr id="513" name="Shape 513"/>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514" name="Shape 514"/>
          <p:cNvSpPr/>
          <p:nvPr/>
        </p:nvSpPr>
        <p:spPr>
          <a:xfrm>
            <a:off x="2989799" y="1779405"/>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515" name="Shape 515"/>
          <p:cNvSpPr txBox="1">
            <a:spLocks noGrp="1"/>
          </p:cNvSpPr>
          <p:nvPr>
            <p:ph type="body" idx="1"/>
          </p:nvPr>
        </p:nvSpPr>
        <p:spPr>
          <a:xfrm>
            <a:off x="2951450" y="2258824"/>
            <a:ext cx="8758500" cy="41529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516"/>
        <p:cNvGrpSpPr/>
        <p:nvPr/>
      </p:nvGrpSpPr>
      <p:grpSpPr>
        <a:xfrm>
          <a:off x="0" y="0"/>
          <a:ext cx="0" cy="0"/>
          <a:chOff x="0" y="0"/>
          <a:chExt cx="0" cy="0"/>
        </a:xfrm>
      </p:grpSpPr>
      <p:sp>
        <p:nvSpPr>
          <p:cNvPr id="517" name="Shape 517"/>
          <p:cNvSpPr/>
          <p:nvPr/>
        </p:nvSpPr>
        <p:spPr>
          <a:xfrm>
            <a:off x="580290" y="1463040"/>
            <a:ext cx="116460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Q&amp;A</a:t>
            </a:r>
            <a:endParaRPr sz="1400" b="0" i="0" u="none" strike="noStrike" cap="none">
              <a:solidFill>
                <a:srgbClr val="000000"/>
              </a:solidFill>
              <a:latin typeface="Arial"/>
              <a:ea typeface="Arial"/>
              <a:cs typeface="Arial"/>
              <a:sym typeface="Arial"/>
            </a:endParaRPr>
          </a:p>
        </p:txBody>
      </p:sp>
      <p:cxnSp>
        <p:nvCxnSpPr>
          <p:cNvPr id="518" name="Shape 518"/>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519" name="Shape 519"/>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520" name="Shape 520"/>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21" name="Shape 521"/>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22" name="Shape 522"/>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523" name="Shape 523"/>
          <p:cNvSpPr txBox="1">
            <a:spLocks noGrp="1"/>
          </p:cNvSpPr>
          <p:nvPr>
            <p:ph type="title"/>
          </p:nvPr>
        </p:nvSpPr>
        <p:spPr>
          <a:xfrm>
            <a:off x="495928" y="600232"/>
            <a:ext cx="11838600" cy="715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Exit Ticket">
  <p:cSld name="Exit Ticket">
    <p:bg>
      <p:bgPr>
        <a:solidFill>
          <a:srgbClr val="FFAFC0"/>
        </a:solidFill>
        <a:effectLst/>
      </p:bgPr>
    </p:bg>
    <p:spTree>
      <p:nvGrpSpPr>
        <p:cNvPr id="1" name="Shape 524"/>
        <p:cNvGrpSpPr/>
        <p:nvPr/>
      </p:nvGrpSpPr>
      <p:grpSpPr>
        <a:xfrm>
          <a:off x="0" y="0"/>
          <a:ext cx="0" cy="0"/>
          <a:chOff x="0" y="0"/>
          <a:chExt cx="0" cy="0"/>
        </a:xfrm>
      </p:grpSpPr>
      <p:sp>
        <p:nvSpPr>
          <p:cNvPr id="525" name="Shape 525"/>
          <p:cNvSpPr/>
          <p:nvPr/>
        </p:nvSpPr>
        <p:spPr>
          <a:xfrm>
            <a:off x="580290" y="1463040"/>
            <a:ext cx="115851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EXIT TICKET</a:t>
            </a:r>
            <a:endParaRPr sz="1400" b="0" i="0" u="none" strike="noStrike" cap="none">
              <a:solidFill>
                <a:srgbClr val="000000"/>
              </a:solidFill>
              <a:latin typeface="Arial"/>
              <a:ea typeface="Arial"/>
              <a:cs typeface="Arial"/>
              <a:sym typeface="Arial"/>
            </a:endParaRPr>
          </a:p>
        </p:txBody>
      </p:sp>
      <p:cxnSp>
        <p:nvCxnSpPr>
          <p:cNvPr id="526" name="Shape 526"/>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527" name="Shape 527"/>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528" name="Shape 528"/>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29" name="Shape 529"/>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30" name="Shape 530"/>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531" name="Shape 531"/>
          <p:cNvSpPr txBox="1">
            <a:spLocks noGrp="1"/>
          </p:cNvSpPr>
          <p:nvPr>
            <p:ph type="title"/>
          </p:nvPr>
        </p:nvSpPr>
        <p:spPr>
          <a:xfrm>
            <a:off x="495928" y="600232"/>
            <a:ext cx="11838600" cy="715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2" name="Shape 532"/>
          <p:cNvSpPr/>
          <p:nvPr/>
        </p:nvSpPr>
        <p:spPr>
          <a:xfrm>
            <a:off x="2641551" y="4078875"/>
            <a:ext cx="7721700" cy="431700"/>
          </a:xfrm>
          <a:prstGeom prst="rect">
            <a:avLst/>
          </a:prstGeom>
          <a:noFill/>
          <a:ln>
            <a:noFill/>
          </a:ln>
        </p:spPr>
        <p:txBody>
          <a:bodyPr spcFirstLastPara="1" wrap="square" lIns="0" tIns="0" rIns="0" bIns="0" anchor="t" anchorCtr="0">
            <a:noAutofit/>
          </a:bodyPr>
          <a:lstStyle/>
          <a:p>
            <a:pPr marL="0" marR="0" lvl="0" indent="0" algn="ctr" rtl="0">
              <a:lnSpc>
                <a:spcPct val="114285"/>
              </a:lnSpc>
              <a:spcBef>
                <a:spcPts val="0"/>
              </a:spcBef>
              <a:spcAft>
                <a:spcPts val="0"/>
              </a:spcAft>
              <a:buClr>
                <a:srgbClr val="3F3F3F"/>
              </a:buClr>
              <a:buSzPts val="2800"/>
              <a:buFont typeface="Oswald"/>
              <a:buNone/>
            </a:pPr>
            <a:r>
              <a:rPr lang="en-US" sz="2800" b="1" i="0" u="none" strike="noStrike" cap="none">
                <a:solidFill>
                  <a:srgbClr val="3F3F3F"/>
                </a:solidFill>
                <a:latin typeface="Oswald"/>
                <a:ea typeface="Oswald"/>
                <a:cs typeface="Oswald"/>
                <a:sym typeface="Oswald"/>
              </a:rPr>
              <a:t>PLEASE FILL OUT YOUR EXIT TICKET. THANKS!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Shape 49"/>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0" name="Shape 50"/>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51" name="Shape 51"/>
          <p:cNvPicPr preferRelativeResize="0"/>
          <p:nvPr/>
        </p:nvPicPr>
        <p:blipFill rotWithShape="1">
          <a:blip r:embed="rId2">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533"/>
        <p:cNvGrpSpPr/>
        <p:nvPr/>
      </p:nvGrpSpPr>
      <p:grpSpPr>
        <a:xfrm>
          <a:off x="0" y="0"/>
          <a:ext cx="0" cy="0"/>
          <a:chOff x="0" y="0"/>
          <a:chExt cx="0" cy="0"/>
        </a:xfrm>
      </p:grpSpPr>
      <p:sp>
        <p:nvSpPr>
          <p:cNvPr id="534" name="Shape 534"/>
          <p:cNvSpPr/>
          <p:nvPr/>
        </p:nvSpPr>
        <p:spPr>
          <a:xfrm>
            <a:off x="2951450" y="2074740"/>
            <a:ext cx="9319200" cy="2492400"/>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535" name="Shape 535"/>
          <p:cNvCxnSpPr/>
          <p:nvPr/>
        </p:nvCxnSpPr>
        <p:spPr>
          <a:xfrm>
            <a:off x="635003" y="635003"/>
            <a:ext cx="11734800" cy="0"/>
          </a:xfrm>
          <a:prstGeom prst="straightConnector1">
            <a:avLst/>
          </a:prstGeom>
          <a:noFill/>
          <a:ln>
            <a:noFill/>
          </a:ln>
        </p:spPr>
      </p:cxnSp>
      <p:cxnSp>
        <p:nvCxnSpPr>
          <p:cNvPr id="536" name="Shape 536"/>
          <p:cNvCxnSpPr/>
          <p:nvPr/>
        </p:nvCxnSpPr>
        <p:spPr>
          <a:xfrm>
            <a:off x="635003" y="1219203"/>
            <a:ext cx="11734800" cy="0"/>
          </a:xfrm>
          <a:prstGeom prst="straightConnector1">
            <a:avLst/>
          </a:prstGeom>
          <a:noFill/>
          <a:ln>
            <a:noFill/>
          </a:ln>
        </p:spPr>
      </p:cxnSp>
      <p:cxnSp>
        <p:nvCxnSpPr>
          <p:cNvPr id="537" name="Shape 537"/>
          <p:cNvCxnSpPr/>
          <p:nvPr/>
        </p:nvCxnSpPr>
        <p:spPr>
          <a:xfrm rot="10800000" flipH="1">
            <a:off x="3911603" y="5381313"/>
            <a:ext cx="3735000" cy="300"/>
          </a:xfrm>
          <a:prstGeom prst="straightConnector1">
            <a:avLst/>
          </a:prstGeom>
          <a:noFill/>
          <a:ln>
            <a:noFill/>
          </a:ln>
        </p:spPr>
      </p:cxnSp>
      <p:cxnSp>
        <p:nvCxnSpPr>
          <p:cNvPr id="538" name="Shape 538"/>
          <p:cNvCxnSpPr/>
          <p:nvPr/>
        </p:nvCxnSpPr>
        <p:spPr>
          <a:xfrm rot="10800000" flipH="1">
            <a:off x="3911603" y="2222999"/>
            <a:ext cx="3735000" cy="300"/>
          </a:xfrm>
          <a:prstGeom prst="straightConnector1">
            <a:avLst/>
          </a:prstGeom>
          <a:noFill/>
          <a:ln>
            <a:noFill/>
          </a:ln>
        </p:spPr>
      </p:cxnSp>
      <p:sp>
        <p:nvSpPr>
          <p:cNvPr id="539" name="Shape 539"/>
          <p:cNvSpPr txBox="1">
            <a:spLocks noGrp="1"/>
          </p:cNvSpPr>
          <p:nvPr>
            <p:ph type="title"/>
          </p:nvPr>
        </p:nvSpPr>
        <p:spPr>
          <a:xfrm>
            <a:off x="497380" y="596672"/>
            <a:ext cx="11773200" cy="742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0" name="Shape 540"/>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41" name="Shape 541"/>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542" name="Shape 542"/>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543" name="Shape 543"/>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544" name="Shape 544"/>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545" name="Shape 545"/>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546" name="Shape 546"/>
          <p:cNvSpPr txBox="1"/>
          <p:nvPr/>
        </p:nvSpPr>
        <p:spPr>
          <a:xfrm>
            <a:off x="956580" y="3269932"/>
            <a:ext cx="1172400" cy="815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098"/>
              <a:buFont typeface="Oswald"/>
              <a:buNone/>
            </a:pPr>
            <a:r>
              <a:rPr lang="en-US" sz="1098" b="1" i="0" u="none" strike="noStrike" cap="none">
                <a:solidFill>
                  <a:srgbClr val="FFFFFF"/>
                </a:solidFill>
                <a:latin typeface="Oswald"/>
                <a:ea typeface="Oswald"/>
                <a:cs typeface="Oswald"/>
                <a:sym typeface="Oswald"/>
              </a:rPr>
              <a:t>ACTIVITY</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999"/>
              <a:buFont typeface="Arial"/>
              <a:buNone/>
            </a:pPr>
            <a:endParaRPr sz="999" b="0" i="0" u="none" strike="noStrike" cap="none">
              <a:solidFill>
                <a:srgbClr val="FFFFFF"/>
              </a:solidFill>
              <a:latin typeface="Oswald"/>
              <a:ea typeface="Oswald"/>
              <a:cs typeface="Oswald"/>
              <a:sym typeface="Oswald"/>
            </a:endParaRPr>
          </a:p>
        </p:txBody>
      </p:sp>
      <p:cxnSp>
        <p:nvCxnSpPr>
          <p:cNvPr id="547" name="Shape 547"/>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548" name="Shape 548"/>
          <p:cNvSpPr/>
          <p:nvPr/>
        </p:nvSpPr>
        <p:spPr>
          <a:xfrm>
            <a:off x="2989799" y="4344891"/>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DELIVERABLES</a:t>
            </a:r>
            <a:endParaRPr sz="1400" b="0" i="0" u="none" strike="noStrike" cap="none">
              <a:solidFill>
                <a:srgbClr val="000000"/>
              </a:solidFill>
              <a:latin typeface="Arial"/>
              <a:ea typeface="Arial"/>
              <a:cs typeface="Arial"/>
              <a:sym typeface="Arial"/>
            </a:endParaRPr>
          </a:p>
        </p:txBody>
      </p:sp>
      <p:sp>
        <p:nvSpPr>
          <p:cNvPr id="549" name="Shape 549"/>
          <p:cNvSpPr/>
          <p:nvPr/>
        </p:nvSpPr>
        <p:spPr>
          <a:xfrm>
            <a:off x="2989799" y="1779405"/>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550" name="Shape 550"/>
          <p:cNvSpPr txBox="1">
            <a:spLocks noGrp="1"/>
          </p:cNvSpPr>
          <p:nvPr>
            <p:ph type="body" idx="1"/>
          </p:nvPr>
        </p:nvSpPr>
        <p:spPr>
          <a:xfrm>
            <a:off x="2951450" y="2258824"/>
            <a:ext cx="8527800" cy="1826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551" name="Shape 551"/>
          <p:cNvSpPr txBox="1">
            <a:spLocks noGrp="1"/>
          </p:cNvSpPr>
          <p:nvPr>
            <p:ph type="body" idx="2"/>
          </p:nvPr>
        </p:nvSpPr>
        <p:spPr>
          <a:xfrm>
            <a:off x="2989799" y="4751090"/>
            <a:ext cx="8527800" cy="1660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552"/>
        <p:cNvGrpSpPr/>
        <p:nvPr/>
      </p:nvGrpSpPr>
      <p:grpSpPr>
        <a:xfrm>
          <a:off x="0" y="0"/>
          <a:ext cx="0" cy="0"/>
          <a:chOff x="0" y="0"/>
          <a:chExt cx="0" cy="0"/>
        </a:xfrm>
      </p:grpSpPr>
      <p:sp>
        <p:nvSpPr>
          <p:cNvPr id="553" name="Shape 553"/>
          <p:cNvSpPr/>
          <p:nvPr/>
        </p:nvSpPr>
        <p:spPr>
          <a:xfrm>
            <a:off x="2951450" y="2074740"/>
            <a:ext cx="9319200" cy="2492400"/>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554" name="Shape 554"/>
          <p:cNvCxnSpPr/>
          <p:nvPr/>
        </p:nvCxnSpPr>
        <p:spPr>
          <a:xfrm>
            <a:off x="635003" y="635003"/>
            <a:ext cx="11734800" cy="0"/>
          </a:xfrm>
          <a:prstGeom prst="straightConnector1">
            <a:avLst/>
          </a:prstGeom>
          <a:noFill/>
          <a:ln>
            <a:noFill/>
          </a:ln>
        </p:spPr>
      </p:cxnSp>
      <p:cxnSp>
        <p:nvCxnSpPr>
          <p:cNvPr id="555" name="Shape 555"/>
          <p:cNvCxnSpPr/>
          <p:nvPr/>
        </p:nvCxnSpPr>
        <p:spPr>
          <a:xfrm>
            <a:off x="635003" y="1219203"/>
            <a:ext cx="11734800" cy="0"/>
          </a:xfrm>
          <a:prstGeom prst="straightConnector1">
            <a:avLst/>
          </a:prstGeom>
          <a:noFill/>
          <a:ln>
            <a:noFill/>
          </a:ln>
        </p:spPr>
      </p:cxnSp>
      <p:cxnSp>
        <p:nvCxnSpPr>
          <p:cNvPr id="556" name="Shape 556"/>
          <p:cNvCxnSpPr/>
          <p:nvPr/>
        </p:nvCxnSpPr>
        <p:spPr>
          <a:xfrm rot="10800000" flipH="1">
            <a:off x="3911603" y="5381313"/>
            <a:ext cx="3735000" cy="300"/>
          </a:xfrm>
          <a:prstGeom prst="straightConnector1">
            <a:avLst/>
          </a:prstGeom>
          <a:noFill/>
          <a:ln>
            <a:noFill/>
          </a:ln>
        </p:spPr>
      </p:cxnSp>
      <p:cxnSp>
        <p:nvCxnSpPr>
          <p:cNvPr id="557" name="Shape 557"/>
          <p:cNvCxnSpPr/>
          <p:nvPr/>
        </p:nvCxnSpPr>
        <p:spPr>
          <a:xfrm rot="10800000" flipH="1">
            <a:off x="3911603" y="2222999"/>
            <a:ext cx="3735000" cy="300"/>
          </a:xfrm>
          <a:prstGeom prst="straightConnector1">
            <a:avLst/>
          </a:prstGeom>
          <a:noFill/>
          <a:ln>
            <a:noFill/>
          </a:ln>
        </p:spPr>
      </p:cxnSp>
      <p:sp>
        <p:nvSpPr>
          <p:cNvPr id="558" name="Shape 558"/>
          <p:cNvSpPr txBox="1">
            <a:spLocks noGrp="1"/>
          </p:cNvSpPr>
          <p:nvPr>
            <p:ph type="title"/>
          </p:nvPr>
        </p:nvSpPr>
        <p:spPr>
          <a:xfrm>
            <a:off x="497380" y="596672"/>
            <a:ext cx="11773200" cy="742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9" name="Shape 559"/>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60" name="Shape 560"/>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561" name="Shape 561"/>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562" name="Shape 562"/>
          <p:cNvCxnSpPr/>
          <p:nvPr/>
        </p:nvCxnSpPr>
        <p:spPr>
          <a:xfrm>
            <a:off x="591720" y="596674"/>
            <a:ext cx="11821500" cy="0"/>
          </a:xfrm>
          <a:prstGeom prst="straightConnector1">
            <a:avLst/>
          </a:prstGeom>
          <a:noFill/>
          <a:ln w="9525" cap="flat" cmpd="sng">
            <a:solidFill>
              <a:srgbClr val="000000"/>
            </a:solidFill>
            <a:prstDash val="solid"/>
            <a:round/>
            <a:headEnd type="none" w="sm" len="sm"/>
            <a:tailEnd type="none" w="sm" len="sm"/>
          </a:ln>
        </p:spPr>
      </p:cxnSp>
      <p:cxnSp>
        <p:nvCxnSpPr>
          <p:cNvPr id="563" name="Shape 563"/>
          <p:cNvCxnSpPr/>
          <p:nvPr/>
        </p:nvCxnSpPr>
        <p:spPr>
          <a:xfrm>
            <a:off x="591720" y="1218736"/>
            <a:ext cx="11821500" cy="0"/>
          </a:xfrm>
          <a:prstGeom prst="straightConnector1">
            <a:avLst/>
          </a:prstGeom>
          <a:noFill/>
          <a:ln w="9525" cap="flat" cmpd="sng">
            <a:solidFill>
              <a:srgbClr val="000000"/>
            </a:solidFill>
            <a:prstDash val="solid"/>
            <a:round/>
            <a:headEnd type="none" w="sm" len="sm"/>
            <a:tailEnd type="none" w="sm" len="sm"/>
          </a:ln>
        </p:spPr>
      </p:cxnSp>
      <p:pic>
        <p:nvPicPr>
          <p:cNvPr id="564" name="Shape 564"/>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565" name="Shape 565"/>
          <p:cNvSpPr txBox="1"/>
          <p:nvPr/>
        </p:nvSpPr>
        <p:spPr>
          <a:xfrm>
            <a:off x="956580" y="3101960"/>
            <a:ext cx="1172400" cy="983400"/>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SOLUTION</a:t>
            </a:r>
            <a:endParaRPr sz="999" b="0" i="0" u="none" strike="noStrike" cap="none">
              <a:solidFill>
                <a:srgbClr val="FFFFFF"/>
              </a:solidFill>
              <a:latin typeface="Oswald"/>
              <a:ea typeface="Oswald"/>
              <a:cs typeface="Oswald"/>
              <a:sym typeface="Oswald"/>
            </a:endParaRPr>
          </a:p>
        </p:txBody>
      </p:sp>
      <p:cxnSp>
        <p:nvCxnSpPr>
          <p:cNvPr id="566" name="Shape 566"/>
          <p:cNvCxnSpPr/>
          <p:nvPr/>
        </p:nvCxnSpPr>
        <p:spPr>
          <a:xfrm rot="10800000">
            <a:off x="2497950" y="1758750"/>
            <a:ext cx="0" cy="4653000"/>
          </a:xfrm>
          <a:prstGeom prst="straightConnector1">
            <a:avLst/>
          </a:prstGeom>
          <a:noFill/>
          <a:ln w="9525" cap="flat" cmpd="sng">
            <a:solidFill>
              <a:srgbClr val="B7B7B7"/>
            </a:solidFill>
            <a:prstDash val="solid"/>
            <a:round/>
            <a:headEnd type="none" w="sm" len="sm"/>
            <a:tailEnd type="none" w="sm" len="sm"/>
          </a:ln>
        </p:spPr>
      </p:cxnSp>
      <p:sp>
        <p:nvSpPr>
          <p:cNvPr id="567" name="Shape 567"/>
          <p:cNvSpPr/>
          <p:nvPr/>
        </p:nvSpPr>
        <p:spPr>
          <a:xfrm>
            <a:off x="2989799" y="1779405"/>
            <a:ext cx="3733800" cy="25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SOLUTION</a:t>
            </a:r>
            <a:endParaRPr sz="1400" b="0" i="0" u="none" strike="noStrike" cap="none">
              <a:solidFill>
                <a:srgbClr val="000000"/>
              </a:solidFill>
              <a:latin typeface="Arial"/>
              <a:ea typeface="Arial"/>
              <a:cs typeface="Arial"/>
              <a:sym typeface="Arial"/>
            </a:endParaRPr>
          </a:p>
        </p:txBody>
      </p:sp>
      <p:sp>
        <p:nvSpPr>
          <p:cNvPr id="568" name="Shape 568"/>
          <p:cNvSpPr txBox="1">
            <a:spLocks noGrp="1"/>
          </p:cNvSpPr>
          <p:nvPr>
            <p:ph type="body" idx="1"/>
          </p:nvPr>
        </p:nvSpPr>
        <p:spPr>
          <a:xfrm>
            <a:off x="2951450" y="2258824"/>
            <a:ext cx="8527800" cy="4152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Calibri"/>
              <a:buNone/>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569"/>
        <p:cNvGrpSpPr/>
        <p:nvPr/>
      </p:nvGrpSpPr>
      <p:grpSpPr>
        <a:xfrm>
          <a:off x="0" y="0"/>
          <a:ext cx="0" cy="0"/>
          <a:chOff x="0" y="0"/>
          <a:chExt cx="0" cy="0"/>
        </a:xfrm>
      </p:grpSpPr>
      <p:cxnSp>
        <p:nvCxnSpPr>
          <p:cNvPr id="570" name="Shape 570"/>
          <p:cNvCxnSpPr/>
          <p:nvPr/>
        </p:nvCxnSpPr>
        <p:spPr>
          <a:xfrm>
            <a:off x="591720" y="635003"/>
            <a:ext cx="11821500" cy="0"/>
          </a:xfrm>
          <a:prstGeom prst="straightConnector1">
            <a:avLst/>
          </a:prstGeom>
          <a:noFill/>
          <a:ln w="12700" cap="flat" cmpd="sng">
            <a:solidFill>
              <a:srgbClr val="FFFFFF"/>
            </a:solidFill>
            <a:prstDash val="solid"/>
            <a:miter lim="8000"/>
            <a:headEnd type="none" w="sm" len="sm"/>
            <a:tailEnd type="none" w="sm" len="sm"/>
          </a:ln>
        </p:spPr>
      </p:cxnSp>
      <p:cxnSp>
        <p:nvCxnSpPr>
          <p:cNvPr id="571" name="Shape 571"/>
          <p:cNvCxnSpPr/>
          <p:nvPr/>
        </p:nvCxnSpPr>
        <p:spPr>
          <a:xfrm>
            <a:off x="591720" y="1219203"/>
            <a:ext cx="11821500" cy="0"/>
          </a:xfrm>
          <a:prstGeom prst="straightConnector1">
            <a:avLst/>
          </a:prstGeom>
          <a:noFill/>
          <a:ln w="12700" cap="flat" cmpd="sng">
            <a:solidFill>
              <a:srgbClr val="FFFFFF"/>
            </a:solidFill>
            <a:prstDash val="solid"/>
            <a:miter lim="8000"/>
            <a:headEnd type="none" w="sm" len="sm"/>
            <a:tailEnd type="none" w="sm" len="sm"/>
          </a:ln>
        </p:spPr>
      </p:cxnSp>
      <p:sp>
        <p:nvSpPr>
          <p:cNvPr id="572" name="Shape 572"/>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73" name="Shape 573"/>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74" name="Shape 574"/>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575" name="Shape 575"/>
          <p:cNvSpPr txBox="1">
            <a:spLocks noGrp="1"/>
          </p:cNvSpPr>
          <p:nvPr>
            <p:ph type="title"/>
          </p:nvPr>
        </p:nvSpPr>
        <p:spPr>
          <a:xfrm>
            <a:off x="495928" y="635002"/>
            <a:ext cx="11838600" cy="660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6" name="Shape 576"/>
          <p:cNvSpPr txBox="1">
            <a:spLocks noGrp="1"/>
          </p:cNvSpPr>
          <p:nvPr>
            <p:ph type="body" idx="1"/>
          </p:nvPr>
        </p:nvSpPr>
        <p:spPr>
          <a:xfrm>
            <a:off x="475488" y="1463040"/>
            <a:ext cx="11916300" cy="52197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577"/>
        <p:cNvGrpSpPr/>
        <p:nvPr/>
      </p:nvGrpSpPr>
      <p:grpSpPr>
        <a:xfrm>
          <a:off x="0" y="0"/>
          <a:ext cx="0" cy="0"/>
          <a:chOff x="0" y="0"/>
          <a:chExt cx="0" cy="0"/>
        </a:xfrm>
      </p:grpSpPr>
      <p:cxnSp>
        <p:nvCxnSpPr>
          <p:cNvPr id="578" name="Shape 578"/>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579" name="Shape 579"/>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580" name="Shape 580"/>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81" name="Shape 581"/>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82" name="Shape 582"/>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583" name="Shape 583"/>
          <p:cNvSpPr txBox="1">
            <a:spLocks noGrp="1"/>
          </p:cNvSpPr>
          <p:nvPr>
            <p:ph type="title"/>
          </p:nvPr>
        </p:nvSpPr>
        <p:spPr>
          <a:xfrm>
            <a:off x="495928" y="600229"/>
            <a:ext cx="11838600" cy="705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4" name="Shape 584"/>
          <p:cNvSpPr txBox="1">
            <a:spLocks noGrp="1"/>
          </p:cNvSpPr>
          <p:nvPr>
            <p:ph type="body" idx="1"/>
          </p:nvPr>
        </p:nvSpPr>
        <p:spPr>
          <a:xfrm>
            <a:off x="475488" y="1463040"/>
            <a:ext cx="11916300" cy="52197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582578" y="734835"/>
            <a:ext cx="11830200" cy="89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Oswald"/>
              <a:buNone/>
              <a:defRPr sz="5103"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7" name="Shape 587"/>
          <p:cNvSpPr txBox="1">
            <a:spLocks noGrp="1"/>
          </p:cNvSpPr>
          <p:nvPr>
            <p:ph type="subTitle" idx="1"/>
          </p:nvPr>
        </p:nvSpPr>
        <p:spPr>
          <a:xfrm>
            <a:off x="582578" y="1791621"/>
            <a:ext cx="11696700" cy="4868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2800"/>
              <a:buFont typeface="Georgia"/>
              <a:buNone/>
              <a:defRPr sz="9600" b="1" i="0" u="none" strike="noStrike" cap="none">
                <a:solidFill>
                  <a:srgbClr val="FFFFFF"/>
                </a:solidFill>
                <a:latin typeface="Oswald"/>
                <a:ea typeface="Oswald"/>
                <a:cs typeface="Oswald"/>
                <a:sym typeface="Oswald"/>
              </a:defRPr>
            </a:lvl1pPr>
            <a:lvl2pPr marR="0" lvl="1" algn="l" rtl="0">
              <a:lnSpc>
                <a:spcPct val="114000"/>
              </a:lnSpc>
              <a:spcBef>
                <a:spcPts val="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R="0" lvl="2" algn="l" rtl="0">
              <a:lnSpc>
                <a:spcPct val="114000"/>
              </a:lnSpc>
              <a:spcBef>
                <a:spcPts val="6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3pPr>
            <a:lvl4pPr marR="0" lvl="3"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4pPr>
            <a:lvl5pPr marR="0" lvl="4" algn="l" rtl="0">
              <a:lnSpc>
                <a:spcPct val="114000"/>
              </a:lnSpc>
              <a:spcBef>
                <a:spcPts val="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5pPr>
            <a:lvl6pPr marR="0" lvl="5"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9pPr>
          </a:lstStyle>
          <a:p>
            <a:endParaRPr/>
          </a:p>
        </p:txBody>
      </p:sp>
      <p:sp>
        <p:nvSpPr>
          <p:cNvPr id="588" name="Shape 588"/>
          <p:cNvSpPr/>
          <p:nvPr/>
        </p:nvSpPr>
        <p:spPr>
          <a:xfrm>
            <a:off x="582578" y="493861"/>
            <a:ext cx="880500" cy="185700"/>
          </a:xfrm>
          <a:prstGeom prst="rect">
            <a:avLst/>
          </a:prstGeom>
          <a:solidFill>
            <a:srgbClr val="FFFFFF"/>
          </a:solidFill>
          <a:ln>
            <a:noFill/>
          </a:ln>
        </p:spPr>
        <p:txBody>
          <a:bodyPr spcFirstLastPara="1" wrap="square" lIns="129575" tIns="129575" rIns="129575" bIns="12957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FFFFFF"/>
              </a:solidFill>
              <a:latin typeface="Helvetica Neue"/>
              <a:ea typeface="Helvetica Neue"/>
              <a:cs typeface="Helvetica Neue"/>
              <a:sym typeface="Helvetica Neue"/>
            </a:endParaRPr>
          </a:p>
        </p:txBody>
      </p:sp>
      <p:sp>
        <p:nvSpPr>
          <p:cNvPr id="589" name="Shape 589"/>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90" name="Shape 590"/>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91" name="Shape 591"/>
          <p:cNvPicPr preferRelativeResize="0"/>
          <p:nvPr/>
        </p:nvPicPr>
        <p:blipFill rotWithShape="1">
          <a:blip r:embed="rId2">
            <a:alphaModFix/>
          </a:blip>
          <a:srcRect/>
          <a:stretch/>
        </p:blipFill>
        <p:spPr>
          <a:xfrm>
            <a:off x="12120228" y="6812366"/>
            <a:ext cx="292584" cy="292076"/>
          </a:xfrm>
          <a:prstGeom prst="rect">
            <a:avLst/>
          </a:prstGeom>
          <a:noFill/>
          <a:ln>
            <a:noFill/>
          </a:ln>
        </p:spPr>
      </p:pic>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redits">
  <p:cSld name="Credits">
    <p:bg>
      <p:bgPr>
        <a:solidFill>
          <a:srgbClr val="D9D9D9"/>
        </a:solidFill>
        <a:effectLst/>
      </p:bgPr>
    </p:bg>
    <p:spTree>
      <p:nvGrpSpPr>
        <p:cNvPr id="1" name="Shape 592"/>
        <p:cNvGrpSpPr/>
        <p:nvPr/>
      </p:nvGrpSpPr>
      <p:grpSpPr>
        <a:xfrm>
          <a:off x="0" y="0"/>
          <a:ext cx="0" cy="0"/>
          <a:chOff x="0" y="0"/>
          <a:chExt cx="0" cy="0"/>
        </a:xfrm>
      </p:grpSpPr>
      <p:sp>
        <p:nvSpPr>
          <p:cNvPr id="593" name="Shape 593"/>
          <p:cNvSpPr/>
          <p:nvPr/>
        </p:nvSpPr>
        <p:spPr>
          <a:xfrm>
            <a:off x="628650" y="1463040"/>
            <a:ext cx="11696100" cy="1460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CREDITS</a:t>
            </a:r>
            <a:endParaRPr sz="1400" b="0" i="0" u="none" strike="noStrike" cap="none">
              <a:solidFill>
                <a:srgbClr val="000000"/>
              </a:solidFill>
              <a:latin typeface="Arial"/>
              <a:ea typeface="Arial"/>
              <a:cs typeface="Arial"/>
              <a:sym typeface="Arial"/>
            </a:endParaRPr>
          </a:p>
        </p:txBody>
      </p:sp>
      <p:cxnSp>
        <p:nvCxnSpPr>
          <p:cNvPr id="594" name="Shape 594"/>
          <p:cNvCxnSpPr/>
          <p:nvPr/>
        </p:nvCxnSpPr>
        <p:spPr>
          <a:xfrm>
            <a:off x="591720" y="600229"/>
            <a:ext cx="11821500" cy="0"/>
          </a:xfrm>
          <a:prstGeom prst="straightConnector1">
            <a:avLst/>
          </a:prstGeom>
          <a:noFill/>
          <a:ln w="9525" cap="flat" cmpd="sng">
            <a:solidFill>
              <a:srgbClr val="FFFFFF"/>
            </a:solidFill>
            <a:prstDash val="solid"/>
            <a:miter lim="8000"/>
            <a:headEnd type="none" w="sm" len="sm"/>
            <a:tailEnd type="none" w="sm" len="sm"/>
          </a:ln>
        </p:spPr>
      </p:cxnSp>
      <p:cxnSp>
        <p:nvCxnSpPr>
          <p:cNvPr id="595" name="Shape 595"/>
          <p:cNvCxnSpPr/>
          <p:nvPr/>
        </p:nvCxnSpPr>
        <p:spPr>
          <a:xfrm>
            <a:off x="591720" y="1219203"/>
            <a:ext cx="11821500" cy="0"/>
          </a:xfrm>
          <a:prstGeom prst="straightConnector1">
            <a:avLst/>
          </a:prstGeom>
          <a:noFill/>
          <a:ln w="9525" cap="flat" cmpd="sng">
            <a:solidFill>
              <a:srgbClr val="FFFFFF"/>
            </a:solidFill>
            <a:prstDash val="solid"/>
            <a:miter lim="8000"/>
            <a:headEnd type="none" w="sm" len="sm"/>
            <a:tailEnd type="none" w="sm" len="sm"/>
          </a:ln>
        </p:spPr>
      </p:cxnSp>
      <p:sp>
        <p:nvSpPr>
          <p:cNvPr id="596" name="Shape 596"/>
          <p:cNvSpPr txBox="1"/>
          <p:nvPr/>
        </p:nvSpPr>
        <p:spPr>
          <a:xfrm>
            <a:off x="467386" y="6749059"/>
            <a:ext cx="11558700" cy="418800"/>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97" name="Shape 597"/>
          <p:cNvCxnSpPr/>
          <p:nvPr/>
        </p:nvCxnSpPr>
        <p:spPr>
          <a:xfrm>
            <a:off x="591720" y="6736359"/>
            <a:ext cx="11821500" cy="0"/>
          </a:xfrm>
          <a:prstGeom prst="straightConnector1">
            <a:avLst/>
          </a:prstGeom>
          <a:noFill/>
          <a:ln w="9525" cap="flat" cmpd="sng">
            <a:solidFill>
              <a:srgbClr val="FFFFFF"/>
            </a:solidFill>
            <a:prstDash val="solid"/>
            <a:round/>
            <a:headEnd type="none" w="sm" len="sm"/>
            <a:tailEnd type="none" w="sm" len="sm"/>
          </a:ln>
        </p:spPr>
      </p:cxnSp>
      <p:pic>
        <p:nvPicPr>
          <p:cNvPr id="598" name="Shape 598"/>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599" name="Shape 599"/>
          <p:cNvSpPr txBox="1">
            <a:spLocks noGrp="1"/>
          </p:cNvSpPr>
          <p:nvPr>
            <p:ph type="title"/>
          </p:nvPr>
        </p:nvSpPr>
        <p:spPr>
          <a:xfrm>
            <a:off x="495928" y="600232"/>
            <a:ext cx="11838600" cy="715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0" name="Shape 600"/>
          <p:cNvSpPr txBox="1">
            <a:spLocks noGrp="1"/>
          </p:cNvSpPr>
          <p:nvPr>
            <p:ph type="body" idx="1"/>
          </p:nvPr>
        </p:nvSpPr>
        <p:spPr>
          <a:xfrm>
            <a:off x="514119" y="2656936"/>
            <a:ext cx="11820600" cy="37269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601"/>
        <p:cNvGrpSpPr/>
        <p:nvPr/>
      </p:nvGrpSpPr>
      <p:grpSpPr>
        <a:xfrm>
          <a:off x="0" y="0"/>
          <a:ext cx="0" cy="0"/>
          <a:chOff x="0" y="0"/>
          <a:chExt cx="0" cy="0"/>
        </a:xfrm>
      </p:grpSpPr>
      <p:sp>
        <p:nvSpPr>
          <p:cNvPr id="602" name="Shape 602"/>
          <p:cNvSpPr txBox="1">
            <a:spLocks noGrp="1"/>
          </p:cNvSpPr>
          <p:nvPr>
            <p:ph type="title"/>
          </p:nvPr>
        </p:nvSpPr>
        <p:spPr>
          <a:xfrm>
            <a:off x="455502" y="734830"/>
            <a:ext cx="11957400" cy="652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3" name="Shape 603"/>
          <p:cNvSpPr/>
          <p:nvPr/>
        </p:nvSpPr>
        <p:spPr>
          <a:xfrm>
            <a:off x="671719" y="1536036"/>
            <a:ext cx="1831200" cy="1828200"/>
          </a:xfrm>
          <a:prstGeom prst="rect">
            <a:avLst/>
          </a:prstGeom>
          <a:solidFill>
            <a:srgbClr val="0000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BLACK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604" name="Shape 604"/>
          <p:cNvSpPr/>
          <p:nvPr/>
        </p:nvSpPr>
        <p:spPr>
          <a:xfrm>
            <a:off x="2691986" y="1536036"/>
            <a:ext cx="1831200" cy="1828200"/>
          </a:xfrm>
          <a:prstGeom prst="rect">
            <a:avLst/>
          </a:prstGeom>
          <a:solidFill>
            <a:srgbClr val="FFFFFF"/>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WHITE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Georgia"/>
              <a:buNone/>
            </a:pPr>
            <a:r>
              <a:rPr lang="en-US" sz="1417"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CMYK 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RGB 255/255/255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HEX FFFFFF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PMS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05" name="Shape 605"/>
          <p:cNvSpPr/>
          <p:nvPr/>
        </p:nvSpPr>
        <p:spPr>
          <a:xfrm>
            <a:off x="4712251" y="1536036"/>
            <a:ext cx="1831200" cy="1828200"/>
          </a:xfrm>
          <a:prstGeom prst="rect">
            <a:avLst/>
          </a:prstGeom>
          <a:solidFill>
            <a:srgbClr val="E51B24"/>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RED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606" name="Shape 606"/>
          <p:cNvSpPr/>
          <p:nvPr/>
        </p:nvSpPr>
        <p:spPr>
          <a:xfrm>
            <a:off x="671717" y="3511937"/>
            <a:ext cx="1426200" cy="1423800"/>
          </a:xfrm>
          <a:prstGeom prst="rect">
            <a:avLst/>
          </a:prstGeom>
          <a:solidFill>
            <a:srgbClr val="FFDB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YELLOW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07" name="Shape 607"/>
          <p:cNvSpPr/>
          <p:nvPr/>
        </p:nvSpPr>
        <p:spPr>
          <a:xfrm>
            <a:off x="2270208" y="3511937"/>
            <a:ext cx="1426200" cy="1423800"/>
          </a:xfrm>
          <a:prstGeom prst="rect">
            <a:avLst/>
          </a:prstGeom>
          <a:solidFill>
            <a:srgbClr val="85E8D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MINT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85e8da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08" name="Shape 608"/>
          <p:cNvSpPr/>
          <p:nvPr/>
        </p:nvSpPr>
        <p:spPr>
          <a:xfrm>
            <a:off x="3868695" y="3511937"/>
            <a:ext cx="1426200" cy="1423800"/>
          </a:xfrm>
          <a:prstGeom prst="rect">
            <a:avLst/>
          </a:prstGeom>
          <a:solidFill>
            <a:srgbClr val="1ECAC7"/>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TEAL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1ecac7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09" name="Shape 609"/>
          <p:cNvSpPr/>
          <p:nvPr/>
        </p:nvSpPr>
        <p:spPr>
          <a:xfrm>
            <a:off x="671734" y="5106994"/>
            <a:ext cx="1426200" cy="1423800"/>
          </a:xfrm>
          <a:prstGeom prst="rect">
            <a:avLst/>
          </a:prstGeom>
          <a:solidFill>
            <a:srgbClr val="FFAEC2"/>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PINK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ffaec2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10" name="Shape 610"/>
          <p:cNvSpPr/>
          <p:nvPr/>
        </p:nvSpPr>
        <p:spPr>
          <a:xfrm>
            <a:off x="2270225" y="5106994"/>
            <a:ext cx="1426200" cy="1423800"/>
          </a:xfrm>
          <a:prstGeom prst="rect">
            <a:avLst/>
          </a:prstGeom>
          <a:solidFill>
            <a:srgbClr val="EAEAE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LIGHT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eaeaea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611" name="Shape 611"/>
          <p:cNvSpPr/>
          <p:nvPr/>
        </p:nvSpPr>
        <p:spPr>
          <a:xfrm>
            <a:off x="5467184" y="3511937"/>
            <a:ext cx="1426200" cy="1423800"/>
          </a:xfrm>
          <a:prstGeom prst="rect">
            <a:avLst/>
          </a:prstGeom>
          <a:solidFill>
            <a:srgbClr val="7A174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BURGUNDY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7a1743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612" name="Shape 612"/>
          <p:cNvSpPr/>
          <p:nvPr/>
        </p:nvSpPr>
        <p:spPr>
          <a:xfrm>
            <a:off x="3868712" y="5106994"/>
            <a:ext cx="1426200" cy="1423800"/>
          </a:xfrm>
          <a:prstGeom prst="rect">
            <a:avLst/>
          </a:prstGeom>
          <a:solidFill>
            <a:srgbClr val="33333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DARK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333333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grpSp>
        <p:nvGrpSpPr>
          <p:cNvPr id="613" name="Shape 613"/>
          <p:cNvGrpSpPr/>
          <p:nvPr/>
        </p:nvGrpSpPr>
        <p:grpSpPr>
          <a:xfrm>
            <a:off x="8809403" y="1644332"/>
            <a:ext cx="2616343" cy="2712688"/>
            <a:chOff x="1020750" y="2355030"/>
            <a:chExt cx="1839645" cy="1910613"/>
          </a:xfrm>
        </p:grpSpPr>
        <p:sp>
          <p:nvSpPr>
            <p:cNvPr id="614" name="Shape 614"/>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85"/>
                <a:buFont typeface="Oswald"/>
                <a:buNone/>
              </a:pPr>
              <a:r>
                <a:rPr lang="en-US" sz="1985" b="1" i="0" u="none" strike="noStrike" cap="none">
                  <a:solidFill>
                    <a:srgbClr val="000000"/>
                  </a:solidFill>
                  <a:latin typeface="Oswald"/>
                  <a:ea typeface="Oswald"/>
                  <a:cs typeface="Oswald"/>
                  <a:sym typeface="Oswald"/>
                </a:rPr>
                <a:t>INSERT TERM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51"/>
                <a:buFont typeface="Arial"/>
                <a:buNone/>
              </a:pPr>
              <a:endParaRPr sz="851"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985"/>
                <a:buFont typeface="Arial"/>
                <a:buNone/>
              </a:pPr>
              <a:r>
                <a:rPr lang="en-US" sz="1985" b="0" i="0" u="none" strike="noStrike" cap="none">
                  <a:solidFill>
                    <a:srgbClr val="000000"/>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85"/>
                <a:buFont typeface="Arial"/>
                <a:buNone/>
              </a:pPr>
              <a:endParaRPr sz="1985" b="0" i="0" u="none" strike="noStrike" cap="none">
                <a:solidFill>
                  <a:srgbClr val="000000"/>
                </a:solidFill>
                <a:latin typeface="Georgia"/>
                <a:ea typeface="Georgia"/>
                <a:cs typeface="Georgia"/>
                <a:sym typeface="Georgia"/>
              </a:endParaRPr>
            </a:p>
          </p:txBody>
        </p:sp>
        <p:grpSp>
          <p:nvGrpSpPr>
            <p:cNvPr id="615" name="Shape 615"/>
            <p:cNvGrpSpPr/>
            <p:nvPr/>
          </p:nvGrpSpPr>
          <p:grpSpPr>
            <a:xfrm>
              <a:off x="2584713" y="3989961"/>
              <a:ext cx="275682" cy="275682"/>
              <a:chOff x="2893512" y="3993856"/>
              <a:chExt cx="275682" cy="275682"/>
            </a:xfrm>
          </p:grpSpPr>
          <p:sp>
            <p:nvSpPr>
              <p:cNvPr id="616" name="Shape 616"/>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sp>
            <p:nvSpPr>
              <p:cNvPr id="617" name="Shape 617"/>
              <p:cNvSpPr/>
              <p:nvPr/>
            </p:nvSpPr>
            <p:spPr>
              <a:xfrm rot="5400000">
                <a:off x="2899494" y="3993856"/>
                <a:ext cx="269700" cy="269700"/>
              </a:xfrm>
              <a:prstGeom prst="rtTriangle">
                <a:avLst/>
              </a:prstGeom>
              <a:solidFill>
                <a:srgbClr val="FFFFFF">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grpSp>
      <p:grpSp>
        <p:nvGrpSpPr>
          <p:cNvPr id="618" name="Shape 618"/>
          <p:cNvGrpSpPr/>
          <p:nvPr/>
        </p:nvGrpSpPr>
        <p:grpSpPr>
          <a:xfrm>
            <a:off x="8379256" y="4483601"/>
            <a:ext cx="3476426" cy="2155574"/>
            <a:chOff x="5540475" y="1141525"/>
            <a:chExt cx="2444400" cy="1518224"/>
          </a:xfrm>
        </p:grpSpPr>
        <p:sp>
          <p:nvSpPr>
            <p:cNvPr id="619" name="Shape 619"/>
            <p:cNvSpPr/>
            <p:nvPr/>
          </p:nvSpPr>
          <p:spPr>
            <a:xfrm>
              <a:off x="5540475" y="1141525"/>
              <a:ext cx="2444400" cy="1324200"/>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1702"/>
                <a:buFont typeface="Georgia"/>
                <a:buNone/>
              </a:pPr>
              <a:r>
                <a:rPr lang="en-US" sz="1702" b="0" i="0" u="none" strike="noStrike" cap="none">
                  <a:solidFill>
                    <a:srgbClr val="FFFFFF"/>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p:txBody>
        </p:sp>
        <p:sp>
          <p:nvSpPr>
            <p:cNvPr id="620" name="Shape 620"/>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621"/>
        <p:cNvGrpSpPr/>
        <p:nvPr/>
      </p:nvGrpSpPr>
      <p:grpSpPr>
        <a:xfrm>
          <a:off x="0" y="0"/>
          <a:ext cx="0" cy="0"/>
          <a:chOff x="0" y="0"/>
          <a:chExt cx="0" cy="0"/>
        </a:xfrm>
      </p:grpSpPr>
      <p:cxnSp>
        <p:nvCxnSpPr>
          <p:cNvPr id="622" name="Shape 622"/>
          <p:cNvCxnSpPr/>
          <p:nvPr/>
        </p:nvCxnSpPr>
        <p:spPr>
          <a:xfrm>
            <a:off x="635003" y="635003"/>
            <a:ext cx="11734800" cy="0"/>
          </a:xfrm>
          <a:prstGeom prst="straightConnector1">
            <a:avLst/>
          </a:prstGeom>
          <a:noFill/>
          <a:ln>
            <a:noFill/>
          </a:ln>
        </p:spPr>
      </p:cxnSp>
      <p:cxnSp>
        <p:nvCxnSpPr>
          <p:cNvPr id="623" name="Shape 623"/>
          <p:cNvCxnSpPr/>
          <p:nvPr/>
        </p:nvCxnSpPr>
        <p:spPr>
          <a:xfrm>
            <a:off x="635003" y="1219203"/>
            <a:ext cx="11734800" cy="0"/>
          </a:xfrm>
          <a:prstGeom prst="straightConnector1">
            <a:avLst/>
          </a:prstGeom>
          <a:noFill/>
          <a:ln>
            <a:noFill/>
          </a:ln>
        </p:spPr>
      </p:cxnSp>
      <p:grpSp>
        <p:nvGrpSpPr>
          <p:cNvPr id="624" name="Shape 624"/>
          <p:cNvGrpSpPr/>
          <p:nvPr/>
        </p:nvGrpSpPr>
        <p:grpSpPr>
          <a:xfrm>
            <a:off x="635006" y="1828805"/>
            <a:ext cx="1269661" cy="1269661"/>
            <a:chOff x="0" y="0"/>
            <a:chExt cx="1269661" cy="1269661"/>
          </a:xfrm>
        </p:grpSpPr>
        <p:pic>
          <p:nvPicPr>
            <p:cNvPr id="625" name="Shape 625"/>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626" name="Shape 626"/>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STICKER</a:t>
              </a:r>
              <a:br>
                <a:rPr lang="en-US" sz="1794" b="1" i="0" u="none" strike="noStrike" cap="none">
                  <a:solidFill>
                    <a:srgbClr val="000000"/>
                  </a:solidFill>
                  <a:latin typeface="Arial"/>
                  <a:ea typeface="Arial"/>
                  <a:cs typeface="Arial"/>
                  <a:sym typeface="Arial"/>
                </a:rPr>
              </a:br>
              <a:r>
                <a:rPr lang="en-US" sz="1794" b="1" i="0" u="none" strike="noStrike" cap="none">
                  <a:solidFill>
                    <a:srgbClr val="00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627" name="Shape 627"/>
          <p:cNvGrpSpPr/>
          <p:nvPr/>
        </p:nvGrpSpPr>
        <p:grpSpPr>
          <a:xfrm>
            <a:off x="2159005" y="1828805"/>
            <a:ext cx="1269661" cy="1269661"/>
            <a:chOff x="0" y="0"/>
            <a:chExt cx="1269661" cy="1269661"/>
          </a:xfrm>
        </p:grpSpPr>
        <p:pic>
          <p:nvPicPr>
            <p:cNvPr id="628" name="Shape 628"/>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629" name="Shape 629"/>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630" name="Shape 630"/>
          <p:cNvGrpSpPr/>
          <p:nvPr/>
        </p:nvGrpSpPr>
        <p:grpSpPr>
          <a:xfrm>
            <a:off x="635006" y="3340106"/>
            <a:ext cx="1269661" cy="1269661"/>
            <a:chOff x="0" y="0"/>
            <a:chExt cx="1269661" cy="1269661"/>
          </a:xfrm>
        </p:grpSpPr>
        <p:pic>
          <p:nvPicPr>
            <p:cNvPr id="631" name="Shape 631"/>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632" name="Shape 632"/>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633" name="Shape 633"/>
          <p:cNvGrpSpPr/>
          <p:nvPr/>
        </p:nvGrpSpPr>
        <p:grpSpPr>
          <a:xfrm>
            <a:off x="2159005" y="3340106"/>
            <a:ext cx="1269661" cy="1269661"/>
            <a:chOff x="0" y="0"/>
            <a:chExt cx="1269661" cy="1269661"/>
          </a:xfrm>
        </p:grpSpPr>
        <p:pic>
          <p:nvPicPr>
            <p:cNvPr id="634" name="Shape 634"/>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635" name="Shape 635"/>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636" name="Shape 636"/>
          <p:cNvGrpSpPr/>
          <p:nvPr/>
        </p:nvGrpSpPr>
        <p:grpSpPr>
          <a:xfrm>
            <a:off x="635006" y="4876807"/>
            <a:ext cx="1269661" cy="1269661"/>
            <a:chOff x="0" y="0"/>
            <a:chExt cx="1269661" cy="1269661"/>
          </a:xfrm>
        </p:grpSpPr>
        <p:pic>
          <p:nvPicPr>
            <p:cNvPr id="637" name="Shape 637"/>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638" name="Shape 638"/>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639" name="Shape 639"/>
          <p:cNvGrpSpPr/>
          <p:nvPr/>
        </p:nvGrpSpPr>
        <p:grpSpPr>
          <a:xfrm>
            <a:off x="2159005" y="4876807"/>
            <a:ext cx="1269661" cy="1269661"/>
            <a:chOff x="0" y="0"/>
            <a:chExt cx="1269661" cy="1269661"/>
          </a:xfrm>
        </p:grpSpPr>
        <p:pic>
          <p:nvPicPr>
            <p:cNvPr id="640" name="Shape 640"/>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641" name="Shape 641"/>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sp>
        <p:nvSpPr>
          <p:cNvPr id="642" name="Shape 642"/>
          <p:cNvSpPr/>
          <p:nvPr/>
        </p:nvSpPr>
        <p:spPr>
          <a:xfrm>
            <a:off x="8790782" y="1828803"/>
            <a:ext cx="32361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FFFFFF"/>
              </a:buClr>
              <a:buSzPts val="1196"/>
              <a:buFont typeface="Arial"/>
              <a:buNone/>
            </a:pPr>
            <a:r>
              <a:rPr lang="en-US" sz="1196"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grpSp>
        <p:nvGrpSpPr>
          <p:cNvPr id="643" name="Shape 643"/>
          <p:cNvGrpSpPr/>
          <p:nvPr/>
        </p:nvGrpSpPr>
        <p:grpSpPr>
          <a:xfrm>
            <a:off x="4051302" y="1828803"/>
            <a:ext cx="2031492" cy="2031492"/>
            <a:chOff x="0" y="0"/>
            <a:chExt cx="2031492" cy="2031492"/>
          </a:xfrm>
        </p:grpSpPr>
        <p:pic>
          <p:nvPicPr>
            <p:cNvPr id="644" name="Shape 644"/>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645" name="Shape 645"/>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646" name="Shape 646"/>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1171"/>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000000"/>
                </a:solidFill>
                <a:latin typeface="Arial"/>
                <a:ea typeface="Arial"/>
                <a:cs typeface="Arial"/>
                <a:sym typeface="Arial"/>
              </a:endParaRPr>
            </a:p>
          </p:txBody>
        </p:sp>
      </p:grpSp>
      <p:grpSp>
        <p:nvGrpSpPr>
          <p:cNvPr id="647" name="Shape 647"/>
          <p:cNvGrpSpPr/>
          <p:nvPr/>
        </p:nvGrpSpPr>
        <p:grpSpPr>
          <a:xfrm>
            <a:off x="6362703" y="1828803"/>
            <a:ext cx="2031492" cy="2031492"/>
            <a:chOff x="0" y="0"/>
            <a:chExt cx="2031492" cy="2031492"/>
          </a:xfrm>
        </p:grpSpPr>
        <p:pic>
          <p:nvPicPr>
            <p:cNvPr id="648" name="Shape 648"/>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649" name="Shape 649"/>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650" name="Shape 650"/>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651" name="Shape 651"/>
          <p:cNvGrpSpPr/>
          <p:nvPr/>
        </p:nvGrpSpPr>
        <p:grpSpPr>
          <a:xfrm>
            <a:off x="4051302" y="4114802"/>
            <a:ext cx="2031492" cy="2031492"/>
            <a:chOff x="0" y="0"/>
            <a:chExt cx="2031492" cy="2031492"/>
          </a:xfrm>
        </p:grpSpPr>
        <p:pic>
          <p:nvPicPr>
            <p:cNvPr id="652" name="Shape 652"/>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653" name="Shape 653"/>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654" name="Shape 65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655" name="Shape 655"/>
          <p:cNvGrpSpPr/>
          <p:nvPr/>
        </p:nvGrpSpPr>
        <p:grpSpPr>
          <a:xfrm>
            <a:off x="6362703" y="4114802"/>
            <a:ext cx="2031492" cy="2031492"/>
            <a:chOff x="0" y="0"/>
            <a:chExt cx="2031492" cy="2031492"/>
          </a:xfrm>
        </p:grpSpPr>
        <p:pic>
          <p:nvPicPr>
            <p:cNvPr id="656" name="Shape 656"/>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657" name="Shape 657"/>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658" name="Shape 658"/>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sp>
        <p:nvSpPr>
          <p:cNvPr id="659" name="Shape 659"/>
          <p:cNvSpPr/>
          <p:nvPr/>
        </p:nvSpPr>
        <p:spPr>
          <a:xfrm>
            <a:off x="8940839" y="4156958"/>
            <a:ext cx="3331500" cy="20319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Insert quote here. </a:t>
            </a:r>
            <a:endParaRPr sz="14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660"/>
        <p:cNvGrpSpPr/>
        <p:nvPr/>
      </p:nvGrpSpPr>
      <p:grpSpPr>
        <a:xfrm>
          <a:off x="0" y="0"/>
          <a:ext cx="0" cy="0"/>
          <a:chOff x="0" y="0"/>
          <a:chExt cx="0" cy="0"/>
        </a:xfrm>
      </p:grpSpPr>
      <p:pic>
        <p:nvPicPr>
          <p:cNvPr id="661" name="Shape 661"/>
          <p:cNvPicPr preferRelativeResize="0"/>
          <p:nvPr/>
        </p:nvPicPr>
        <p:blipFill rotWithShape="1">
          <a:blip r:embed="rId2">
            <a:alphaModFix/>
          </a:blip>
          <a:srcRect/>
          <a:stretch/>
        </p:blipFill>
        <p:spPr>
          <a:xfrm>
            <a:off x="3202562" y="1109769"/>
            <a:ext cx="6351206" cy="5135577"/>
          </a:xfrm>
          <a:prstGeom prst="rect">
            <a:avLst/>
          </a:prstGeom>
          <a:noFill/>
          <a:ln>
            <a:noFill/>
          </a:ln>
        </p:spPr>
      </p:pic>
      <p:cxnSp>
        <p:nvCxnSpPr>
          <p:cNvPr id="662" name="Shape 662"/>
          <p:cNvCxnSpPr/>
          <p:nvPr/>
        </p:nvCxnSpPr>
        <p:spPr>
          <a:xfrm>
            <a:off x="635003" y="635003"/>
            <a:ext cx="11734800" cy="0"/>
          </a:xfrm>
          <a:prstGeom prst="straightConnector1">
            <a:avLst/>
          </a:prstGeom>
          <a:noFill/>
          <a:ln>
            <a:noFill/>
          </a:ln>
        </p:spPr>
      </p:cxnSp>
      <p:sp>
        <p:nvSpPr>
          <p:cNvPr id="663" name="Shape 663"/>
          <p:cNvSpPr txBox="1">
            <a:spLocks noGrp="1"/>
          </p:cNvSpPr>
          <p:nvPr>
            <p:ph type="body" idx="1"/>
          </p:nvPr>
        </p:nvSpPr>
        <p:spPr>
          <a:xfrm>
            <a:off x="3587754" y="1357840"/>
            <a:ext cx="5829300" cy="3289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64" name="Shape 664"/>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665" name="Shape 665"/>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66" name="Shape 666"/>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67"/>
        <p:cNvGrpSpPr/>
        <p:nvPr/>
      </p:nvGrpSpPr>
      <p:grpSpPr>
        <a:xfrm>
          <a:off x="0" y="0"/>
          <a:ext cx="0" cy="0"/>
          <a:chOff x="0" y="0"/>
          <a:chExt cx="0" cy="0"/>
        </a:xfrm>
      </p:grpSpPr>
      <p:pic>
        <p:nvPicPr>
          <p:cNvPr id="668" name="Shape 668"/>
          <p:cNvPicPr preferRelativeResize="0"/>
          <p:nvPr/>
        </p:nvPicPr>
        <p:blipFill rotWithShape="1">
          <a:blip r:embed="rId2">
            <a:alphaModFix/>
          </a:blip>
          <a:srcRect/>
          <a:stretch/>
        </p:blipFill>
        <p:spPr>
          <a:xfrm>
            <a:off x="2725782" y="1073067"/>
            <a:ext cx="7307075" cy="5128009"/>
          </a:xfrm>
          <a:prstGeom prst="rect">
            <a:avLst/>
          </a:prstGeom>
          <a:noFill/>
          <a:ln>
            <a:noFill/>
          </a:ln>
        </p:spPr>
      </p:pic>
      <p:sp>
        <p:nvSpPr>
          <p:cNvPr id="669" name="Shape 669"/>
          <p:cNvSpPr txBox="1">
            <a:spLocks noGrp="1"/>
          </p:cNvSpPr>
          <p:nvPr>
            <p:ph type="body" idx="1"/>
          </p:nvPr>
        </p:nvSpPr>
        <p:spPr>
          <a:xfrm>
            <a:off x="3665979" y="1358425"/>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70" name="Shape 670"/>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671" name="Shape 671"/>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72" name="Shape 672"/>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52"/>
        <p:cNvGrpSpPr/>
        <p:nvPr/>
      </p:nvGrpSpPr>
      <p:grpSpPr>
        <a:xfrm>
          <a:off x="0" y="0"/>
          <a:ext cx="0" cy="0"/>
          <a:chOff x="0" y="0"/>
          <a:chExt cx="0" cy="0"/>
        </a:xfrm>
      </p:grpSpPr>
      <p:sp>
        <p:nvSpPr>
          <p:cNvPr id="53" name="Shape 53"/>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54" name="Shape 54"/>
          <p:cNvCxnSpPr/>
          <p:nvPr/>
        </p:nvCxnSpPr>
        <p:spPr>
          <a:xfrm>
            <a:off x="635003" y="635003"/>
            <a:ext cx="11734800" cy="11"/>
          </a:xfrm>
          <a:prstGeom prst="straightConnector1">
            <a:avLst/>
          </a:prstGeom>
          <a:noFill/>
          <a:ln>
            <a:noFill/>
          </a:ln>
        </p:spPr>
      </p:cxnSp>
      <p:cxnSp>
        <p:nvCxnSpPr>
          <p:cNvPr id="55" name="Shape 55"/>
          <p:cNvCxnSpPr/>
          <p:nvPr/>
        </p:nvCxnSpPr>
        <p:spPr>
          <a:xfrm>
            <a:off x="635003" y="1219203"/>
            <a:ext cx="11734800" cy="11"/>
          </a:xfrm>
          <a:prstGeom prst="straightConnector1">
            <a:avLst/>
          </a:prstGeom>
          <a:noFill/>
          <a:ln>
            <a:noFill/>
          </a:ln>
        </p:spPr>
      </p:cxnSp>
      <p:cxnSp>
        <p:nvCxnSpPr>
          <p:cNvPr id="56" name="Shape 56"/>
          <p:cNvCxnSpPr/>
          <p:nvPr/>
        </p:nvCxnSpPr>
        <p:spPr>
          <a:xfrm rot="10800000" flipH="1">
            <a:off x="3911603" y="5381323"/>
            <a:ext cx="3735026" cy="290"/>
          </a:xfrm>
          <a:prstGeom prst="straightConnector1">
            <a:avLst/>
          </a:prstGeom>
          <a:noFill/>
          <a:ln>
            <a:noFill/>
          </a:ln>
        </p:spPr>
      </p:cxnSp>
      <p:cxnSp>
        <p:nvCxnSpPr>
          <p:cNvPr id="57" name="Shape 57"/>
          <p:cNvCxnSpPr/>
          <p:nvPr/>
        </p:nvCxnSpPr>
        <p:spPr>
          <a:xfrm rot="10800000" flipH="1">
            <a:off x="3911603" y="2223009"/>
            <a:ext cx="3735026" cy="290"/>
          </a:xfrm>
          <a:prstGeom prst="straightConnector1">
            <a:avLst/>
          </a:prstGeom>
          <a:noFill/>
          <a:ln>
            <a:noFill/>
          </a:ln>
        </p:spPr>
      </p:cxnSp>
      <p:sp>
        <p:nvSpPr>
          <p:cNvPr id="58" name="Shape 58"/>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Shape 59"/>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60" name="Shape 60"/>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61" name="Shape 61"/>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62" name="Shape 62"/>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63" name="Shape 63"/>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64" name="Shape 64"/>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65" name="Shape 65"/>
          <p:cNvSpPr txBox="1"/>
          <p:nvPr/>
        </p:nvSpPr>
        <p:spPr>
          <a:xfrm>
            <a:off x="956580" y="3101960"/>
            <a:ext cx="1172538" cy="983287"/>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999" b="0" i="0" u="none" strike="noStrike" cap="none">
              <a:solidFill>
                <a:srgbClr val="FFFFFF"/>
              </a:solidFill>
              <a:latin typeface="Oswald"/>
              <a:ea typeface="Oswald"/>
              <a:cs typeface="Oswald"/>
              <a:sym typeface="Oswald"/>
            </a:endParaRPr>
          </a:p>
        </p:txBody>
      </p:sp>
      <p:cxnSp>
        <p:nvCxnSpPr>
          <p:cNvPr id="66" name="Shape 66"/>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67" name="Shape 67"/>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68" name="Shape 68"/>
          <p:cNvSpPr txBox="1">
            <a:spLocks noGrp="1"/>
          </p:cNvSpPr>
          <p:nvPr>
            <p:ph type="body" idx="1"/>
          </p:nvPr>
        </p:nvSpPr>
        <p:spPr>
          <a:xfrm>
            <a:off x="2951450" y="2258824"/>
            <a:ext cx="8758468" cy="4152926"/>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673"/>
        <p:cNvGrpSpPr/>
        <p:nvPr/>
      </p:nvGrpSpPr>
      <p:grpSpPr>
        <a:xfrm>
          <a:off x="0" y="0"/>
          <a:ext cx="0" cy="0"/>
          <a:chOff x="0" y="0"/>
          <a:chExt cx="0" cy="0"/>
        </a:xfrm>
      </p:grpSpPr>
      <p:pic>
        <p:nvPicPr>
          <p:cNvPr id="674" name="Shape 674"/>
          <p:cNvPicPr preferRelativeResize="0"/>
          <p:nvPr/>
        </p:nvPicPr>
        <p:blipFill rotWithShape="1">
          <a:blip r:embed="rId2">
            <a:alphaModFix/>
          </a:blip>
          <a:srcRect/>
          <a:stretch/>
        </p:blipFill>
        <p:spPr>
          <a:xfrm>
            <a:off x="2903989" y="916080"/>
            <a:ext cx="6834348" cy="5325527"/>
          </a:xfrm>
          <a:prstGeom prst="rect">
            <a:avLst/>
          </a:prstGeom>
          <a:noFill/>
          <a:ln>
            <a:noFill/>
          </a:ln>
        </p:spPr>
      </p:pic>
      <p:cxnSp>
        <p:nvCxnSpPr>
          <p:cNvPr id="675" name="Shape 675"/>
          <p:cNvCxnSpPr/>
          <p:nvPr/>
        </p:nvCxnSpPr>
        <p:spPr>
          <a:xfrm>
            <a:off x="635003" y="635003"/>
            <a:ext cx="11734800" cy="0"/>
          </a:xfrm>
          <a:prstGeom prst="straightConnector1">
            <a:avLst/>
          </a:prstGeom>
          <a:noFill/>
          <a:ln>
            <a:noFill/>
          </a:ln>
        </p:spPr>
      </p:cxnSp>
      <p:sp>
        <p:nvSpPr>
          <p:cNvPr id="676" name="Shape 676"/>
          <p:cNvSpPr txBox="1">
            <a:spLocks noGrp="1"/>
          </p:cNvSpPr>
          <p:nvPr>
            <p:ph type="body" idx="1"/>
          </p:nvPr>
        </p:nvSpPr>
        <p:spPr>
          <a:xfrm>
            <a:off x="3608838" y="1500283"/>
            <a:ext cx="5435700" cy="40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77" name="Shape 677"/>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678" name="Shape 678"/>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79" name="Shape 679"/>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680"/>
        <p:cNvGrpSpPr/>
        <p:nvPr/>
      </p:nvGrpSpPr>
      <p:grpSpPr>
        <a:xfrm>
          <a:off x="0" y="0"/>
          <a:ext cx="0" cy="0"/>
          <a:chOff x="0" y="0"/>
          <a:chExt cx="0" cy="0"/>
        </a:xfrm>
      </p:grpSpPr>
      <p:pic>
        <p:nvPicPr>
          <p:cNvPr id="681" name="Shape 681"/>
          <p:cNvPicPr preferRelativeResize="0"/>
          <p:nvPr/>
        </p:nvPicPr>
        <p:blipFill rotWithShape="1">
          <a:blip r:embed="rId2">
            <a:alphaModFix/>
          </a:blip>
          <a:srcRect/>
          <a:stretch/>
        </p:blipFill>
        <p:spPr>
          <a:xfrm>
            <a:off x="898100" y="754239"/>
            <a:ext cx="4037396" cy="6040332"/>
          </a:xfrm>
          <a:prstGeom prst="rect">
            <a:avLst/>
          </a:prstGeom>
          <a:noFill/>
          <a:ln>
            <a:noFill/>
          </a:ln>
        </p:spPr>
      </p:pic>
      <p:pic>
        <p:nvPicPr>
          <p:cNvPr id="682" name="Shape 682"/>
          <p:cNvPicPr preferRelativeResize="0"/>
          <p:nvPr/>
        </p:nvPicPr>
        <p:blipFill rotWithShape="1">
          <a:blip r:embed="rId3">
            <a:alphaModFix/>
          </a:blip>
          <a:srcRect/>
          <a:stretch/>
        </p:blipFill>
        <p:spPr>
          <a:xfrm>
            <a:off x="4555701" y="812191"/>
            <a:ext cx="3689784" cy="5477177"/>
          </a:xfrm>
          <a:prstGeom prst="rect">
            <a:avLst/>
          </a:prstGeom>
          <a:noFill/>
          <a:ln>
            <a:noFill/>
          </a:ln>
        </p:spPr>
      </p:pic>
      <p:pic>
        <p:nvPicPr>
          <p:cNvPr id="683" name="Shape 683"/>
          <p:cNvPicPr preferRelativeResize="0"/>
          <p:nvPr/>
        </p:nvPicPr>
        <p:blipFill rotWithShape="1">
          <a:blip r:embed="rId4">
            <a:alphaModFix/>
          </a:blip>
          <a:srcRect/>
          <a:stretch/>
        </p:blipFill>
        <p:spPr>
          <a:xfrm>
            <a:off x="8391099" y="799490"/>
            <a:ext cx="2977537" cy="5459449"/>
          </a:xfrm>
          <a:prstGeom prst="rect">
            <a:avLst/>
          </a:prstGeom>
          <a:noFill/>
          <a:ln>
            <a:noFill/>
          </a:ln>
        </p:spPr>
      </p:pic>
      <p:cxnSp>
        <p:nvCxnSpPr>
          <p:cNvPr id="684" name="Shape 684"/>
          <p:cNvCxnSpPr/>
          <p:nvPr/>
        </p:nvCxnSpPr>
        <p:spPr>
          <a:xfrm>
            <a:off x="635003" y="399615"/>
            <a:ext cx="11734800" cy="0"/>
          </a:xfrm>
          <a:prstGeom prst="straightConnector1">
            <a:avLst/>
          </a:prstGeom>
          <a:noFill/>
          <a:ln>
            <a:noFill/>
          </a:ln>
        </p:spPr>
      </p:cxnSp>
      <p:cxnSp>
        <p:nvCxnSpPr>
          <p:cNvPr id="685" name="Shape 685"/>
          <p:cNvCxnSpPr/>
          <p:nvPr/>
        </p:nvCxnSpPr>
        <p:spPr>
          <a:xfrm>
            <a:off x="635003" y="983815"/>
            <a:ext cx="11734800" cy="0"/>
          </a:xfrm>
          <a:prstGeom prst="straightConnector1">
            <a:avLst/>
          </a:prstGeom>
          <a:noFill/>
          <a:ln>
            <a:noFill/>
          </a:ln>
        </p:spPr>
      </p:cxnSp>
      <p:sp>
        <p:nvSpPr>
          <p:cNvPr id="686" name="Shape 686"/>
          <p:cNvSpPr/>
          <p:nvPr/>
        </p:nvSpPr>
        <p:spPr>
          <a:xfrm>
            <a:off x="5533603" y="3511371"/>
            <a:ext cx="1707900" cy="2541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687" name="Shape 687"/>
          <p:cNvSpPr/>
          <p:nvPr/>
        </p:nvSpPr>
        <p:spPr>
          <a:xfrm>
            <a:off x="9064200" y="3511371"/>
            <a:ext cx="1707900" cy="2541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688" name="Shape 688"/>
          <p:cNvSpPr txBox="1">
            <a:spLocks noGrp="1"/>
          </p:cNvSpPr>
          <p:nvPr>
            <p:ph type="body" idx="1"/>
          </p:nvPr>
        </p:nvSpPr>
        <p:spPr>
          <a:xfrm>
            <a:off x="1723603" y="1421786"/>
            <a:ext cx="2311500" cy="39624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689" name="Shape 689"/>
          <p:cNvSpPr txBox="1"/>
          <p:nvPr/>
        </p:nvSpPr>
        <p:spPr>
          <a:xfrm>
            <a:off x="457826" y="6740726"/>
            <a:ext cx="12326400" cy="44040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690" name="Shape 690"/>
          <p:cNvCxnSpPr/>
          <p:nvPr/>
        </p:nvCxnSpPr>
        <p:spPr>
          <a:xfrm>
            <a:off x="591720" y="6740724"/>
            <a:ext cx="11821500" cy="0"/>
          </a:xfrm>
          <a:prstGeom prst="straightConnector1">
            <a:avLst/>
          </a:prstGeom>
          <a:noFill/>
          <a:ln w="9525" cap="flat" cmpd="sng">
            <a:solidFill>
              <a:srgbClr val="000000"/>
            </a:solidFill>
            <a:prstDash val="solid"/>
            <a:round/>
            <a:headEnd type="none" w="sm" len="sm"/>
            <a:tailEnd type="none" w="sm" len="sm"/>
          </a:ln>
        </p:spPr>
      </p:cxnSp>
      <p:pic>
        <p:nvPicPr>
          <p:cNvPr id="691" name="Shape 691"/>
          <p:cNvPicPr preferRelativeResize="0"/>
          <p:nvPr/>
        </p:nvPicPr>
        <p:blipFill rotWithShape="1">
          <a:blip r:embed="rId5">
            <a:alphaModFix/>
          </a:blip>
          <a:srcRect/>
          <a:stretch/>
        </p:blipFill>
        <p:spPr>
          <a:xfrm>
            <a:off x="12110723" y="6801592"/>
            <a:ext cx="319689" cy="318578"/>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69"/>
        <p:cNvGrpSpPr/>
        <p:nvPr/>
      </p:nvGrpSpPr>
      <p:grpSpPr>
        <a:xfrm>
          <a:off x="0" y="0"/>
          <a:ext cx="0" cy="0"/>
          <a:chOff x="0" y="0"/>
          <a:chExt cx="0" cy="0"/>
        </a:xfrm>
      </p:grpSpPr>
      <p:sp>
        <p:nvSpPr>
          <p:cNvPr id="70" name="Shape 70"/>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71" name="Shape 71"/>
          <p:cNvCxnSpPr/>
          <p:nvPr/>
        </p:nvCxnSpPr>
        <p:spPr>
          <a:xfrm>
            <a:off x="635003" y="635003"/>
            <a:ext cx="11734800" cy="11"/>
          </a:xfrm>
          <a:prstGeom prst="straightConnector1">
            <a:avLst/>
          </a:prstGeom>
          <a:noFill/>
          <a:ln>
            <a:noFill/>
          </a:ln>
        </p:spPr>
      </p:cxnSp>
      <p:cxnSp>
        <p:nvCxnSpPr>
          <p:cNvPr id="72" name="Shape 72"/>
          <p:cNvCxnSpPr/>
          <p:nvPr/>
        </p:nvCxnSpPr>
        <p:spPr>
          <a:xfrm>
            <a:off x="635003" y="1219203"/>
            <a:ext cx="11734800" cy="11"/>
          </a:xfrm>
          <a:prstGeom prst="straightConnector1">
            <a:avLst/>
          </a:prstGeom>
          <a:noFill/>
          <a:ln>
            <a:noFill/>
          </a:ln>
        </p:spPr>
      </p:cxnSp>
      <p:cxnSp>
        <p:nvCxnSpPr>
          <p:cNvPr id="73" name="Shape 73"/>
          <p:cNvCxnSpPr/>
          <p:nvPr/>
        </p:nvCxnSpPr>
        <p:spPr>
          <a:xfrm rot="10800000" flipH="1">
            <a:off x="3911603" y="5381323"/>
            <a:ext cx="3735026" cy="290"/>
          </a:xfrm>
          <a:prstGeom prst="straightConnector1">
            <a:avLst/>
          </a:prstGeom>
          <a:noFill/>
          <a:ln>
            <a:noFill/>
          </a:ln>
        </p:spPr>
      </p:cxnSp>
      <p:cxnSp>
        <p:nvCxnSpPr>
          <p:cNvPr id="74" name="Shape 74"/>
          <p:cNvCxnSpPr/>
          <p:nvPr/>
        </p:nvCxnSpPr>
        <p:spPr>
          <a:xfrm rot="10800000" flipH="1">
            <a:off x="3911603" y="2223009"/>
            <a:ext cx="3735026" cy="290"/>
          </a:xfrm>
          <a:prstGeom prst="straightConnector1">
            <a:avLst/>
          </a:prstGeom>
          <a:noFill/>
          <a:ln>
            <a:noFill/>
          </a:ln>
        </p:spPr>
      </p:cxnSp>
      <p:sp>
        <p:nvSpPr>
          <p:cNvPr id="75" name="Shape 75"/>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Shape 76"/>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77" name="Shape 77"/>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78" name="Shape 78"/>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79" name="Shape 79"/>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80" name="Shape 80"/>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81" name="Shape 81"/>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82" name="Shape 82"/>
          <p:cNvSpPr txBox="1"/>
          <p:nvPr/>
        </p:nvSpPr>
        <p:spPr>
          <a:xfrm>
            <a:off x="956580" y="3269932"/>
            <a:ext cx="1172538" cy="815315"/>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098"/>
              <a:buFont typeface="Oswald"/>
              <a:buNone/>
            </a:pPr>
            <a:r>
              <a:rPr lang="en-US" sz="1098" b="1" i="0" u="none" strike="noStrike" cap="none">
                <a:solidFill>
                  <a:srgbClr val="FFFFFF"/>
                </a:solidFill>
                <a:latin typeface="Oswald"/>
                <a:ea typeface="Oswald"/>
                <a:cs typeface="Oswald"/>
                <a:sym typeface="Oswald"/>
              </a:rPr>
              <a:t>ACTIVITY</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999"/>
              <a:buFont typeface="Arial"/>
              <a:buNone/>
            </a:pPr>
            <a:endParaRPr sz="999" b="0" i="0" u="none" strike="noStrike" cap="none">
              <a:solidFill>
                <a:srgbClr val="FFFFFF"/>
              </a:solidFill>
              <a:latin typeface="Oswald"/>
              <a:ea typeface="Oswald"/>
              <a:cs typeface="Oswald"/>
              <a:sym typeface="Oswald"/>
            </a:endParaRPr>
          </a:p>
        </p:txBody>
      </p:sp>
      <p:cxnSp>
        <p:nvCxnSpPr>
          <p:cNvPr id="83" name="Shape 83"/>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84" name="Shape 84"/>
          <p:cNvSpPr/>
          <p:nvPr/>
        </p:nvSpPr>
        <p:spPr>
          <a:xfrm>
            <a:off x="2989799" y="4344891"/>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DELIVERABLES</a:t>
            </a:r>
            <a:endParaRPr sz="1400" b="0" i="0" u="none" strike="noStrike" cap="none">
              <a:solidFill>
                <a:srgbClr val="000000"/>
              </a:solidFill>
              <a:latin typeface="Arial"/>
              <a:ea typeface="Arial"/>
              <a:cs typeface="Arial"/>
              <a:sym typeface="Arial"/>
            </a:endParaRPr>
          </a:p>
        </p:txBody>
      </p:sp>
      <p:sp>
        <p:nvSpPr>
          <p:cNvPr id="85" name="Shape 85"/>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body" idx="1"/>
          </p:nvPr>
        </p:nvSpPr>
        <p:spPr>
          <a:xfrm>
            <a:off x="2951450" y="2258824"/>
            <a:ext cx="8527946" cy="1826424"/>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2989799" y="4751090"/>
            <a:ext cx="8527946" cy="166066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105"/>
        <p:cNvGrpSpPr/>
        <p:nvPr/>
      </p:nvGrpSpPr>
      <p:grpSpPr>
        <a:xfrm>
          <a:off x="0" y="0"/>
          <a:ext cx="0" cy="0"/>
          <a:chOff x="0" y="0"/>
          <a:chExt cx="0" cy="0"/>
        </a:xfrm>
      </p:grpSpPr>
      <p:sp>
        <p:nvSpPr>
          <p:cNvPr id="106" name="Shape 106"/>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107" name="Shape 107"/>
          <p:cNvCxnSpPr/>
          <p:nvPr/>
        </p:nvCxnSpPr>
        <p:spPr>
          <a:xfrm>
            <a:off x="635003" y="635003"/>
            <a:ext cx="11734800" cy="11"/>
          </a:xfrm>
          <a:prstGeom prst="straightConnector1">
            <a:avLst/>
          </a:prstGeom>
          <a:noFill/>
          <a:ln>
            <a:noFill/>
          </a:ln>
        </p:spPr>
      </p:cxnSp>
      <p:cxnSp>
        <p:nvCxnSpPr>
          <p:cNvPr id="108" name="Shape 108"/>
          <p:cNvCxnSpPr/>
          <p:nvPr/>
        </p:nvCxnSpPr>
        <p:spPr>
          <a:xfrm>
            <a:off x="635003" y="1219203"/>
            <a:ext cx="11734800" cy="11"/>
          </a:xfrm>
          <a:prstGeom prst="straightConnector1">
            <a:avLst/>
          </a:prstGeom>
          <a:noFill/>
          <a:ln>
            <a:noFill/>
          </a:ln>
        </p:spPr>
      </p:cxnSp>
      <p:cxnSp>
        <p:nvCxnSpPr>
          <p:cNvPr id="109" name="Shape 109"/>
          <p:cNvCxnSpPr/>
          <p:nvPr/>
        </p:nvCxnSpPr>
        <p:spPr>
          <a:xfrm rot="10800000" flipH="1">
            <a:off x="3911603" y="5381323"/>
            <a:ext cx="3735026" cy="290"/>
          </a:xfrm>
          <a:prstGeom prst="straightConnector1">
            <a:avLst/>
          </a:prstGeom>
          <a:noFill/>
          <a:ln>
            <a:noFill/>
          </a:ln>
        </p:spPr>
      </p:cxnSp>
      <p:cxnSp>
        <p:nvCxnSpPr>
          <p:cNvPr id="110" name="Shape 110"/>
          <p:cNvCxnSpPr/>
          <p:nvPr/>
        </p:nvCxnSpPr>
        <p:spPr>
          <a:xfrm rot="10800000" flipH="1">
            <a:off x="3911603" y="2223009"/>
            <a:ext cx="3735026" cy="290"/>
          </a:xfrm>
          <a:prstGeom prst="straightConnector1">
            <a:avLst/>
          </a:prstGeom>
          <a:noFill/>
          <a:ln>
            <a:noFill/>
          </a:ln>
        </p:spPr>
      </p:cxnSp>
      <p:sp>
        <p:nvSpPr>
          <p:cNvPr id="111" name="Shape 111"/>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Shape 112"/>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113" name="Shape 113"/>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114" name="Shape 114"/>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115" name="Shape 115"/>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116" name="Shape 116"/>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117" name="Shape 117"/>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118" name="Shape 118"/>
          <p:cNvSpPr txBox="1"/>
          <p:nvPr/>
        </p:nvSpPr>
        <p:spPr>
          <a:xfrm>
            <a:off x="956580" y="3101960"/>
            <a:ext cx="1172538" cy="983287"/>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SOLUTION</a:t>
            </a:r>
            <a:endParaRPr sz="999" b="0" i="0" u="none" strike="noStrike" cap="none">
              <a:solidFill>
                <a:srgbClr val="FFFFFF"/>
              </a:solidFill>
              <a:latin typeface="Oswald"/>
              <a:ea typeface="Oswald"/>
              <a:cs typeface="Oswald"/>
              <a:sym typeface="Oswald"/>
            </a:endParaRPr>
          </a:p>
        </p:txBody>
      </p:sp>
      <p:cxnSp>
        <p:nvCxnSpPr>
          <p:cNvPr id="119" name="Shape 119"/>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120" name="Shape 120"/>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SOLUTION</a:t>
            </a:r>
            <a:endParaRPr sz="1400" b="0" i="0" u="none" strike="noStrike" cap="none">
              <a:solidFill>
                <a:srgbClr val="000000"/>
              </a:solidFill>
              <a:latin typeface="Arial"/>
              <a:ea typeface="Arial"/>
              <a:cs typeface="Arial"/>
              <a:sym typeface="Arial"/>
            </a:endParaRPr>
          </a:p>
        </p:txBody>
      </p:sp>
      <p:sp>
        <p:nvSpPr>
          <p:cNvPr id="121" name="Shape 121"/>
          <p:cNvSpPr txBox="1">
            <a:spLocks noGrp="1"/>
          </p:cNvSpPr>
          <p:nvPr>
            <p:ph type="body" idx="1"/>
          </p:nvPr>
        </p:nvSpPr>
        <p:spPr>
          <a:xfrm>
            <a:off x="2951450" y="2258824"/>
            <a:ext cx="8527946" cy="415292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Calibri"/>
              <a:buNone/>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591718" y="1463040"/>
            <a:ext cx="11216640" cy="466839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title"/>
          </p:nvPr>
        </p:nvSpPr>
        <p:spPr>
          <a:xfrm>
            <a:off x="495927" y="648729"/>
            <a:ext cx="11216640" cy="617838"/>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5"/>
        <p:cNvGrpSpPr/>
        <p:nvPr/>
      </p:nvGrpSpPr>
      <p:grpSpPr>
        <a:xfrm>
          <a:off x="0" y="0"/>
          <a:ext cx="0" cy="0"/>
          <a:chOff x="0" y="0"/>
          <a:chExt cx="0" cy="0"/>
        </a:xfrm>
      </p:grpSpPr>
      <p:cxnSp>
        <p:nvCxnSpPr>
          <p:cNvPr id="246" name="Shape 246"/>
          <p:cNvCxnSpPr/>
          <p:nvPr/>
        </p:nvCxnSpPr>
        <p:spPr>
          <a:xfrm>
            <a:off x="635000" y="635000"/>
            <a:ext cx="11734500" cy="0"/>
          </a:xfrm>
          <a:prstGeom prst="straightConnector1">
            <a:avLst/>
          </a:prstGeom>
          <a:noFill/>
          <a:ln w="9525" cap="flat" cmpd="sng">
            <a:solidFill>
              <a:srgbClr val="000000"/>
            </a:solidFill>
            <a:prstDash val="solid"/>
            <a:round/>
            <a:headEnd type="none" w="sm" len="sm"/>
            <a:tailEnd type="none" w="sm" len="sm"/>
          </a:ln>
        </p:spPr>
      </p:cxnSp>
      <p:cxnSp>
        <p:nvCxnSpPr>
          <p:cNvPr id="247" name="Shape 247"/>
          <p:cNvCxnSpPr/>
          <p:nvPr/>
        </p:nvCxnSpPr>
        <p:spPr>
          <a:xfrm>
            <a:off x="635000" y="1219200"/>
            <a:ext cx="11734500" cy="0"/>
          </a:xfrm>
          <a:prstGeom prst="straightConnector1">
            <a:avLst/>
          </a:prstGeom>
          <a:noFill/>
          <a:ln w="9525" cap="flat" cmpd="sng">
            <a:solidFill>
              <a:srgbClr val="000000"/>
            </a:solidFill>
            <a:prstDash val="solid"/>
            <a:round/>
            <a:headEnd type="none" w="sm" len="sm"/>
            <a:tailEnd type="none" w="sm" len="sm"/>
          </a:ln>
        </p:spPr>
      </p:cxnSp>
      <p:sp>
        <p:nvSpPr>
          <p:cNvPr id="248" name="Shape 248"/>
          <p:cNvSpPr txBox="1">
            <a:spLocks noGrp="1"/>
          </p:cNvSpPr>
          <p:nvPr>
            <p:ph type="title"/>
          </p:nvPr>
        </p:nvSpPr>
        <p:spPr>
          <a:xfrm>
            <a:off x="635000" y="1473200"/>
            <a:ext cx="11734500" cy="71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632056" y="2413000"/>
            <a:ext cx="117345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Merriweather Sans"/>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591718" y="1463040"/>
            <a:ext cx="11216700" cy="4668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54" name="Shape 454"/>
          <p:cNvSpPr txBox="1">
            <a:spLocks noGrp="1"/>
          </p:cNvSpPr>
          <p:nvPr>
            <p:ph type="title"/>
          </p:nvPr>
        </p:nvSpPr>
        <p:spPr>
          <a:xfrm>
            <a:off x="495927" y="648729"/>
            <a:ext cx="11216700" cy="617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PX1-TCwKHu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public.tableau.com/en-us/s/galle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public.tableau.com/en-us/s/galle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public.tableau.com/en-us/s/galle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hyperlink" Target="https://public.tableau.com/en-us/s/gallery" TargetMode="Externa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public.tableau.com/en-us/s/galler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hyperlink" Target="https://public.tableau.com/en-us/s/gallery"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hyperlink" Target="https://www.interworks.com/resources/viz-gallery"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divvybikes.com/data"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divvybikes.com/system-data"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0Bz9ue6UIFjfQNTE3cUdacGcxeEU/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 Id="rId5" Type="http://schemas.openxmlformats.org/officeDocument/2006/relationships/hyperlink" Target="https://drive.google.com/file/d/0Bz9ue6UIFjfQdHdwcjkwQlcwT3M/view?usp=sharing" TargetMode="External"/><Relationship Id="rId4" Type="http://schemas.openxmlformats.org/officeDocument/2006/relationships/hyperlink" Target="https://drive.google.com/file/d/0Bz9ue6UIFjfQeXl2MUV0N2JzVmc/view?usp=sharin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www.evolytics.com/blog/tableau-fundamentals-discrete-vs-continuou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onlinehelp.tableau.com/current/pro/desktop/en-us/calculations_calculatedfields.html"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bleau.com/learn/whitepapers/tableau-visual-guidebook"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hyperlink" Target="https://www.tableau.com/learn/starter-kits" TargetMode="External"/><Relationship Id="rId4" Type="http://schemas.openxmlformats.org/officeDocument/2006/relationships/hyperlink" Target="https://www.tableau.com/sites/default/files/media/which_chart_v6_final_0.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tableau.com/product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cienceblogs.com/insolence/files/2015/10/choose-wisely.jp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tableau.com/product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body" idx="1"/>
          </p:nvPr>
        </p:nvSpPr>
        <p:spPr>
          <a:xfrm>
            <a:off x="475488" y="1463040"/>
            <a:ext cx="11916181" cy="5160014"/>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dirty="0">
                <a:solidFill>
                  <a:schemeClr val="lt1"/>
                </a:solidFill>
                <a:latin typeface="Oswald"/>
                <a:ea typeface="Oswald"/>
                <a:cs typeface="Oswald"/>
                <a:sym typeface="Oswald"/>
              </a:rPr>
              <a:t>FUNDAMENTALS OF TABLEAU</a:t>
            </a:r>
            <a:endParaRPr sz="9600" b="1" i="0" u="none" strike="noStrike" cap="none" dirty="0">
              <a:solidFill>
                <a:schemeClr val="lt1"/>
              </a:solidFill>
              <a:latin typeface="Oswald"/>
              <a:ea typeface="Oswald"/>
              <a:cs typeface="Oswald"/>
              <a:sym typeface="Oswald"/>
            </a:endParaRPr>
          </a:p>
        </p:txBody>
      </p:sp>
      <p:sp>
        <p:nvSpPr>
          <p:cNvPr id="906" name="Shape 906"/>
          <p:cNvSpPr txBox="1"/>
          <p:nvPr/>
        </p:nvSpPr>
        <p:spPr>
          <a:xfrm>
            <a:off x="475488" y="6118325"/>
            <a:ext cx="9741287" cy="597000"/>
          </a:xfrm>
          <a:prstGeom prst="rect">
            <a:avLst/>
          </a:prstGeom>
          <a:noFill/>
          <a:ln>
            <a:noFill/>
          </a:ln>
        </p:spPr>
        <p:txBody>
          <a:bodyPr spcFirstLastPara="1" wrap="square" lIns="91425" tIns="91425" rIns="91425" bIns="91425" anchor="ctr" anchorCtr="0">
            <a:noAutofit/>
          </a:bodyPr>
          <a:lstStyle/>
          <a:p>
            <a:pPr>
              <a:lnSpc>
                <a:spcPct val="121428"/>
              </a:lnSpc>
              <a:buSzPts val="2900"/>
            </a:pPr>
            <a:r>
              <a:rPr lang="en-US" sz="2400" i="1" dirty="0">
                <a:solidFill>
                  <a:srgbClr val="E52123"/>
                </a:solidFill>
                <a:latin typeface="Georgia"/>
                <a:ea typeface="Georgia"/>
                <a:cs typeface="Georgia"/>
                <a:sym typeface="Georgia"/>
              </a:rPr>
              <a:t>James Larkin – Data Analytics Instructor</a:t>
            </a:r>
            <a:endParaRPr lang="en-US" sz="2400" i="1" dirty="0">
              <a:solidFill>
                <a:srgbClr val="EAEAEA"/>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78" name="Shape 978"/>
          <p:cNvPicPr preferRelativeResize="0"/>
          <p:nvPr/>
        </p:nvPicPr>
        <p:blipFill rotWithShape="1">
          <a:blip r:embed="rId3">
            <a:alphaModFix/>
          </a:blip>
          <a:srcRect/>
          <a:stretch/>
        </p:blipFill>
        <p:spPr>
          <a:xfrm>
            <a:off x="1675467" y="1433779"/>
            <a:ext cx="9277583" cy="5063549"/>
          </a:xfrm>
          <a:prstGeom prst="rect">
            <a:avLst/>
          </a:prstGeom>
          <a:noFill/>
          <a:ln>
            <a:noFill/>
          </a:ln>
          <a:effectLst>
            <a:outerShdw blurRad="50800" dist="38100" dir="2700000" algn="tl" rotWithShape="0">
              <a:srgbClr val="000000">
                <a:alpha val="40000"/>
              </a:srgbClr>
            </a:outerShdw>
          </a:effectLst>
        </p:spPr>
      </p:pic>
      <p:sp>
        <p:nvSpPr>
          <p:cNvPr id="979" name="Shape 979"/>
          <p:cNvSpPr txBox="1">
            <a:spLocks noGrp="1"/>
          </p:cNvSpPr>
          <p:nvPr>
            <p:ph type="title"/>
          </p:nvPr>
        </p:nvSpPr>
        <p:spPr>
          <a:xfrm>
            <a:off x="497380" y="605301"/>
            <a:ext cx="12207078" cy="71603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DATA DEMOCRACY: TABLEAU’S 60+ BUILT-IN CONNECTORS</a:t>
            </a:r>
            <a:endParaRPr sz="3200" b="1" i="0" u="none" strike="noStrike" cap="none">
              <a:solidFill>
                <a:schemeClr val="dk1"/>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DATA DEMOCRACY: TABLEAU’S PDF CONNECTOR</a:t>
            </a:r>
            <a:endParaRPr sz="3200" b="1" i="0" u="none" strike="noStrike" cap="none">
              <a:solidFill>
                <a:schemeClr val="dk1"/>
              </a:solidFill>
              <a:latin typeface="Oswald"/>
              <a:ea typeface="Oswald"/>
              <a:cs typeface="Oswald"/>
              <a:sym typeface="Oswald"/>
            </a:endParaRPr>
          </a:p>
        </p:txBody>
      </p:sp>
      <p:pic>
        <p:nvPicPr>
          <p:cNvPr id="985" name="Shape 985"/>
          <p:cNvPicPr preferRelativeResize="0"/>
          <p:nvPr/>
        </p:nvPicPr>
        <p:blipFill rotWithShape="1">
          <a:blip r:embed="rId3">
            <a:alphaModFix/>
          </a:blip>
          <a:srcRect/>
          <a:stretch/>
        </p:blipFill>
        <p:spPr>
          <a:xfrm>
            <a:off x="2534713" y="1683620"/>
            <a:ext cx="8238929" cy="4559347"/>
          </a:xfrm>
          <a:prstGeom prst="rect">
            <a:avLst/>
          </a:prstGeom>
          <a:noFill/>
          <a:ln>
            <a:noFill/>
          </a:ln>
        </p:spPr>
      </p:pic>
      <p:pic>
        <p:nvPicPr>
          <p:cNvPr id="986" name="Shape 986"/>
          <p:cNvPicPr preferRelativeResize="0"/>
          <p:nvPr/>
        </p:nvPicPr>
        <p:blipFill rotWithShape="1">
          <a:blip r:embed="rId4">
            <a:alphaModFix/>
          </a:blip>
          <a:srcRect/>
          <a:stretch/>
        </p:blipFill>
        <p:spPr>
          <a:xfrm>
            <a:off x="2551178" y="1832454"/>
            <a:ext cx="8190015" cy="4398561"/>
          </a:xfrm>
          <a:prstGeom prst="rect">
            <a:avLst/>
          </a:prstGeom>
          <a:noFill/>
          <a:ln>
            <a:noFill/>
          </a:ln>
        </p:spPr>
      </p:pic>
      <p:pic>
        <p:nvPicPr>
          <p:cNvPr id="987" name="Shape 987"/>
          <p:cNvPicPr preferRelativeResize="0"/>
          <p:nvPr/>
        </p:nvPicPr>
        <p:blipFill rotWithShape="1">
          <a:blip r:embed="rId5">
            <a:alphaModFix/>
          </a:blip>
          <a:srcRect/>
          <a:stretch/>
        </p:blipFill>
        <p:spPr>
          <a:xfrm>
            <a:off x="2534713" y="1683620"/>
            <a:ext cx="8238929" cy="4559347"/>
          </a:xfrm>
          <a:prstGeom prst="rect">
            <a:avLst/>
          </a:prstGeom>
          <a:noFill/>
          <a:ln>
            <a:noFill/>
          </a:ln>
        </p:spPr>
      </p:pic>
      <p:grpSp>
        <p:nvGrpSpPr>
          <p:cNvPr id="988" name="Shape 988"/>
          <p:cNvGrpSpPr/>
          <p:nvPr/>
        </p:nvGrpSpPr>
        <p:grpSpPr>
          <a:xfrm>
            <a:off x="1653813" y="1314194"/>
            <a:ext cx="7644228" cy="4985710"/>
            <a:chOff x="1382517" y="1394578"/>
            <a:chExt cx="7644228" cy="4985710"/>
          </a:xfrm>
        </p:grpSpPr>
        <p:pic>
          <p:nvPicPr>
            <p:cNvPr id="989" name="Shape 989"/>
            <p:cNvPicPr preferRelativeResize="0"/>
            <p:nvPr/>
          </p:nvPicPr>
          <p:blipFill rotWithShape="1">
            <a:blip r:embed="rId6">
              <a:alphaModFix/>
            </a:blip>
            <a:srcRect/>
            <a:stretch/>
          </p:blipFill>
          <p:spPr>
            <a:xfrm>
              <a:off x="1382517" y="1394578"/>
              <a:ext cx="7644228" cy="4985710"/>
            </a:xfrm>
            <a:prstGeom prst="rect">
              <a:avLst/>
            </a:prstGeom>
            <a:noFill/>
            <a:ln>
              <a:noFill/>
            </a:ln>
            <a:effectLst>
              <a:outerShdw blurRad="50800" dist="38100" dir="2700000" algn="tl" rotWithShape="0">
                <a:srgbClr val="000000">
                  <a:alpha val="40000"/>
                </a:srgbClr>
              </a:outerShdw>
            </a:effectLst>
          </p:spPr>
        </p:pic>
        <p:sp>
          <p:nvSpPr>
            <p:cNvPr id="990" name="Shape 990"/>
            <p:cNvSpPr txBox="1"/>
            <p:nvPr/>
          </p:nvSpPr>
          <p:spPr>
            <a:xfrm>
              <a:off x="3368312" y="4513683"/>
              <a:ext cx="2208363"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D966"/>
                </a:buClr>
                <a:buSzPts val="1800"/>
                <a:buFont typeface="Roboto"/>
                <a:buNone/>
              </a:pPr>
              <a:r>
                <a:rPr lang="en-US" sz="1800" b="1" i="0" u="none" strike="noStrike" cap="none">
                  <a:solidFill>
                    <a:srgbClr val="FFD966"/>
                  </a:solidFill>
                  <a:latin typeface="Roboto"/>
                  <a:ea typeface="Roboto"/>
                  <a:cs typeface="Roboto"/>
                  <a:sym typeface="Roboto"/>
                </a:rPr>
                <a:t>Remember this dataset from our SQL exercises?</a:t>
              </a:r>
              <a:endParaRPr sz="1400" b="0" i="0" u="none" strike="noStrike" cap="none">
                <a:solidFill>
                  <a:srgbClr val="000000"/>
                </a:solidFill>
                <a:latin typeface="Arial"/>
                <a:ea typeface="Arial"/>
                <a:cs typeface="Arial"/>
                <a:sym typeface="Arial"/>
              </a:endParaRPr>
            </a:p>
          </p:txBody>
        </p:sp>
      </p:grpSp>
      <p:grpSp>
        <p:nvGrpSpPr>
          <p:cNvPr id="991" name="Shape 991"/>
          <p:cNvGrpSpPr/>
          <p:nvPr/>
        </p:nvGrpSpPr>
        <p:grpSpPr>
          <a:xfrm>
            <a:off x="3529439" y="1649115"/>
            <a:ext cx="7411119" cy="4797341"/>
            <a:chOff x="3258143" y="1729499"/>
            <a:chExt cx="7411119" cy="4797341"/>
          </a:xfrm>
        </p:grpSpPr>
        <p:pic>
          <p:nvPicPr>
            <p:cNvPr id="992" name="Shape 992"/>
            <p:cNvPicPr preferRelativeResize="0"/>
            <p:nvPr/>
          </p:nvPicPr>
          <p:blipFill rotWithShape="1">
            <a:blip r:embed="rId7">
              <a:alphaModFix/>
            </a:blip>
            <a:srcRect/>
            <a:stretch/>
          </p:blipFill>
          <p:spPr>
            <a:xfrm>
              <a:off x="3258143" y="1729499"/>
              <a:ext cx="7411119" cy="4797341"/>
            </a:xfrm>
            <a:prstGeom prst="rect">
              <a:avLst/>
            </a:prstGeom>
            <a:noFill/>
            <a:ln>
              <a:noFill/>
            </a:ln>
            <a:effectLst>
              <a:outerShdw blurRad="50800" dist="38100" dir="2700000" algn="tl" rotWithShape="0">
                <a:srgbClr val="000000">
                  <a:alpha val="40000"/>
                </a:srgbClr>
              </a:outerShdw>
            </a:effectLst>
          </p:spPr>
        </p:pic>
        <p:sp>
          <p:nvSpPr>
            <p:cNvPr id="993" name="Shape 993"/>
            <p:cNvSpPr txBox="1"/>
            <p:nvPr/>
          </p:nvSpPr>
          <p:spPr>
            <a:xfrm>
              <a:off x="3570826" y="1765751"/>
              <a:ext cx="3336624" cy="584775"/>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55A11"/>
                </a:buClr>
                <a:buSzPts val="1600"/>
                <a:buFont typeface="Roboto"/>
                <a:buNone/>
              </a:pPr>
              <a:r>
                <a:rPr lang="en-US" sz="1600" b="1" i="0" u="none" strike="noStrike" cap="none">
                  <a:solidFill>
                    <a:srgbClr val="C55A11"/>
                  </a:solidFill>
                  <a:latin typeface="Roboto"/>
                  <a:ea typeface="Roboto"/>
                  <a:cs typeface="Roboto"/>
                  <a:sym typeface="Roboto"/>
                </a:rPr>
                <a:t>Tableau can now import data from original PDF report tables!</a:t>
              </a:r>
              <a:endParaRPr sz="1400" b="0" i="0" u="none" strike="noStrike" cap="none">
                <a:solidFill>
                  <a:srgbClr val="000000"/>
                </a:solidFill>
                <a:latin typeface="Arial"/>
                <a:ea typeface="Arial"/>
                <a:cs typeface="Arial"/>
                <a:sym typeface="Arial"/>
              </a:endParaRPr>
            </a:p>
          </p:txBody>
        </p:sp>
      </p:grpSp>
      <p:pic>
        <p:nvPicPr>
          <p:cNvPr id="994" name="Shape 994"/>
          <p:cNvPicPr preferRelativeResize="0"/>
          <p:nvPr/>
        </p:nvPicPr>
        <p:blipFill rotWithShape="1">
          <a:blip r:embed="rId8">
            <a:alphaModFix/>
          </a:blip>
          <a:srcRect/>
          <a:stretch/>
        </p:blipFill>
        <p:spPr>
          <a:xfrm>
            <a:off x="6577135" y="3328259"/>
            <a:ext cx="1363669" cy="2125958"/>
          </a:xfrm>
          <a:prstGeom prst="rect">
            <a:avLst/>
          </a:prstGeom>
          <a:noFill/>
          <a:ln>
            <a:noFill/>
          </a:ln>
          <a:effectLst>
            <a:outerShdw blurRad="50800" dist="38100" dir="2700000" algn="tl" rotWithShape="0">
              <a:srgbClr val="000000">
                <a:alpha val="40000"/>
              </a:srgbClr>
            </a:outerShdw>
          </a:effectLst>
        </p:spPr>
      </p:pic>
      <p:sp>
        <p:nvSpPr>
          <p:cNvPr id="995" name="Shape 995"/>
          <p:cNvSpPr/>
          <p:nvPr/>
        </p:nvSpPr>
        <p:spPr>
          <a:xfrm>
            <a:off x="4006268" y="2474553"/>
            <a:ext cx="2868412" cy="27621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1"/>
                                        </p:tgtEl>
                                        <p:attrNameLst>
                                          <p:attrName>style.visibility</p:attrName>
                                        </p:attrNameLst>
                                      </p:cBhvr>
                                      <p:to>
                                        <p:strVal val="visible"/>
                                      </p:to>
                                    </p:set>
                                    <p:animEffect transition="in" filter="fade">
                                      <p:cBhvr>
                                        <p:cTn id="7" dur="500"/>
                                        <p:tgtEl>
                                          <p:spTgt spid="991"/>
                                        </p:tgtEl>
                                      </p:cBhvr>
                                    </p:animEffect>
                                  </p:childTnLst>
                                </p:cTn>
                              </p:par>
                            </p:childTnLst>
                          </p:cTn>
                        </p:par>
                        <p:par>
                          <p:cTn id="8" fill="hold">
                            <p:stCondLst>
                              <p:cond delay="500"/>
                            </p:stCondLst>
                            <p:childTnLst>
                              <p:par>
                                <p:cTn id="9" presetID="10" presetClass="entr" presetSubtype="0" fill="hold" nodeType="afterEffect">
                                  <p:stCondLst>
                                    <p:cond delay="2500"/>
                                  </p:stCondLst>
                                  <p:childTnLst>
                                    <p:set>
                                      <p:cBhvr>
                                        <p:cTn id="10" dur="1" fill="hold">
                                          <p:stCondLst>
                                            <p:cond delay="0"/>
                                          </p:stCondLst>
                                        </p:cTn>
                                        <p:tgtEl>
                                          <p:spTgt spid="995"/>
                                        </p:tgtEl>
                                        <p:attrNameLst>
                                          <p:attrName>style.visibility</p:attrName>
                                        </p:attrNameLst>
                                      </p:cBhvr>
                                      <p:to>
                                        <p:strVal val="visible"/>
                                      </p:to>
                                    </p:set>
                                    <p:animEffect transition="in" filter="fade">
                                      <p:cBhvr>
                                        <p:cTn id="11" dur="500"/>
                                        <p:tgtEl>
                                          <p:spTgt spid="995"/>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994"/>
                                        </p:tgtEl>
                                        <p:attrNameLst>
                                          <p:attrName>style.visibility</p:attrName>
                                        </p:attrNameLst>
                                      </p:cBhvr>
                                      <p:to>
                                        <p:strVal val="visible"/>
                                      </p:to>
                                    </p:set>
                                    <p:anim calcmode="lin" valueType="num">
                                      <p:cBhvr additive="base">
                                        <p:cTn id="16" dur="500"/>
                                        <p:tgtEl>
                                          <p:spTgt spid="994"/>
                                        </p:tgtEl>
                                        <p:attrNameLst>
                                          <p:attrName>ppt_w</p:attrName>
                                        </p:attrNameLst>
                                      </p:cBhvr>
                                      <p:tavLst>
                                        <p:tav tm="0">
                                          <p:val>
                                            <p:strVal val="0"/>
                                          </p:val>
                                        </p:tav>
                                        <p:tav tm="100000">
                                          <p:val>
                                            <p:strVal val="#ppt_w"/>
                                          </p:val>
                                        </p:tav>
                                      </p:tavLst>
                                    </p:anim>
                                    <p:anim calcmode="lin" valueType="num">
                                      <p:cBhvr additive="base">
                                        <p:cTn id="17" dur="500"/>
                                        <p:tgtEl>
                                          <p:spTgt spid="994"/>
                                        </p:tgtEl>
                                        <p:attrNameLst>
                                          <p:attrName>ppt_h</p:attrName>
                                        </p:attrNameLst>
                                      </p:cBhvr>
                                      <p:tavLst>
                                        <p:tav tm="0">
                                          <p:val>
                                            <p:str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88"/>
                                        </p:tgtEl>
                                      </p:cBhvr>
                                    </p:animEffect>
                                    <p:set>
                                      <p:cBhvr>
                                        <p:cTn id="22" dur="1" fill="hold">
                                          <p:stCondLst>
                                            <p:cond delay="500"/>
                                          </p:stCondLst>
                                        </p:cTn>
                                        <p:tgtEl>
                                          <p:spTgt spid="9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91"/>
                                        </p:tgtEl>
                                      </p:cBhvr>
                                    </p:animEffect>
                                    <p:set>
                                      <p:cBhvr>
                                        <p:cTn id="25" dur="1" fill="hold">
                                          <p:stCondLst>
                                            <p:cond delay="500"/>
                                          </p:stCondLst>
                                        </p:cTn>
                                        <p:tgtEl>
                                          <p:spTgt spid="99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94"/>
                                        </p:tgtEl>
                                      </p:cBhvr>
                                    </p:animEffect>
                                    <p:set>
                                      <p:cBhvr>
                                        <p:cTn id="28" dur="1" fill="hold">
                                          <p:stCondLst>
                                            <p:cond delay="500"/>
                                          </p:stCondLst>
                                        </p:cTn>
                                        <p:tgtEl>
                                          <p:spTgt spid="99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95"/>
                                        </p:tgtEl>
                                      </p:cBhvr>
                                    </p:animEffect>
                                    <p:set>
                                      <p:cBhvr>
                                        <p:cTn id="31" dur="1" fill="hold">
                                          <p:stCondLst>
                                            <p:cond delay="500"/>
                                          </p:stCondLst>
                                        </p:cTn>
                                        <p:tgtEl>
                                          <p:spTgt spid="99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985"/>
                                        </p:tgtEl>
                                        <p:attrNameLst>
                                          <p:attrName>style.visibility</p:attrName>
                                        </p:attrNameLst>
                                      </p:cBhvr>
                                      <p:to>
                                        <p:strVal val="visible"/>
                                      </p:to>
                                    </p:set>
                                    <p:animEffect transition="in" filter="fade">
                                      <p:cBhvr>
                                        <p:cTn id="34" dur="500"/>
                                        <p:tgtEl>
                                          <p:spTgt spid="9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985"/>
                                        </p:tgtEl>
                                      </p:cBhvr>
                                    </p:animEffect>
                                    <p:set>
                                      <p:cBhvr>
                                        <p:cTn id="39" dur="1" fill="hold">
                                          <p:stCondLst>
                                            <p:cond delay="500"/>
                                          </p:stCondLst>
                                        </p:cTn>
                                        <p:tgtEl>
                                          <p:spTgt spid="98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987"/>
                                        </p:tgtEl>
                                        <p:attrNameLst>
                                          <p:attrName>style.visibility</p:attrName>
                                        </p:attrNameLst>
                                      </p:cBhvr>
                                      <p:to>
                                        <p:strVal val="visible"/>
                                      </p:to>
                                    </p:set>
                                    <p:animEffect transition="in" filter="fade">
                                      <p:cBhvr>
                                        <p:cTn id="42" dur="500"/>
                                        <p:tgtEl>
                                          <p:spTgt spid="98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987"/>
                                        </p:tgtEl>
                                      </p:cBhvr>
                                    </p:animEffect>
                                    <p:set>
                                      <p:cBhvr>
                                        <p:cTn id="47" dur="1" fill="hold">
                                          <p:stCondLst>
                                            <p:cond delay="500"/>
                                          </p:stCondLst>
                                        </p:cTn>
                                        <p:tgtEl>
                                          <p:spTgt spid="98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986"/>
                                        </p:tgtEl>
                                        <p:attrNameLst>
                                          <p:attrName>style.visibility</p:attrName>
                                        </p:attrNameLst>
                                      </p:cBhvr>
                                      <p:to>
                                        <p:strVal val="visible"/>
                                      </p:to>
                                    </p:set>
                                    <p:animEffect transition="in" filter="fade">
                                      <p:cBhvr>
                                        <p:cTn id="5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497380" y="605301"/>
            <a:ext cx="11216700" cy="71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TABLEAU: INTERFACE OVERVIEW</a:t>
            </a:r>
            <a:endParaRPr sz="3200" b="1" i="0" u="none" strike="noStrike" cap="none">
              <a:solidFill>
                <a:schemeClr val="dk1"/>
              </a:solidFill>
              <a:latin typeface="Oswald"/>
              <a:ea typeface="Oswald"/>
              <a:cs typeface="Oswald"/>
              <a:sym typeface="Oswald"/>
            </a:endParaRPr>
          </a:p>
        </p:txBody>
      </p:sp>
      <p:pic>
        <p:nvPicPr>
          <p:cNvPr id="1001" name="Shape 1001">
            <a:hlinkClick r:id="rId3"/>
          </p:cNvPr>
          <p:cNvPicPr preferRelativeResize="0"/>
          <p:nvPr/>
        </p:nvPicPr>
        <p:blipFill rotWithShape="1">
          <a:blip r:embed="rId4">
            <a:alphaModFix/>
          </a:blip>
          <a:srcRect/>
          <a:stretch/>
        </p:blipFill>
        <p:spPr>
          <a:xfrm>
            <a:off x="2316163" y="1321401"/>
            <a:ext cx="8372475" cy="5286375"/>
          </a:xfrm>
          <a:prstGeom prst="rect">
            <a:avLst/>
          </a:prstGeom>
          <a:noFill/>
          <a:ln>
            <a:noFill/>
          </a:ln>
        </p:spPr>
      </p:pic>
      <p:sp>
        <p:nvSpPr>
          <p:cNvPr id="1002" name="Shape 1002"/>
          <p:cNvSpPr txBox="1"/>
          <p:nvPr/>
        </p:nvSpPr>
        <p:spPr>
          <a:xfrm>
            <a:off x="11273006" y="562383"/>
            <a:ext cx="1092600" cy="58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Georgia"/>
                <a:ea typeface="Georgia"/>
                <a:cs typeface="Georgia"/>
                <a:sym typeface="Georgia"/>
              </a:rPr>
              <a:t>Click on the video to start.</a:t>
            </a:r>
            <a:endParaRPr sz="1100" b="0"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Georgia"/>
                <a:ea typeface="Georgia"/>
                <a:cs typeface="Georgia"/>
                <a:sym typeface="Georgia"/>
              </a:rPr>
              <a:t>Runtime 4:57</a:t>
            </a:r>
            <a:endParaRPr sz="1100" b="0" i="0" u="none" strike="noStrike" cap="none">
              <a:solidFill>
                <a:srgbClr val="000000"/>
              </a:solidFill>
              <a:latin typeface="Georgia"/>
              <a:ea typeface="Georgia"/>
              <a:cs typeface="Georgia"/>
              <a:sym typeface="Georgia"/>
            </a:endParaRPr>
          </a:p>
        </p:txBody>
      </p:sp>
      <p:sp>
        <p:nvSpPr>
          <p:cNvPr id="1003" name="Shape 1003"/>
          <p:cNvSpPr txBox="1"/>
          <p:nvPr/>
        </p:nvSpPr>
        <p:spPr>
          <a:xfrm>
            <a:off x="4860575" y="6810150"/>
            <a:ext cx="2490300" cy="333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1100" b="1" i="0" u="none" strike="noStrike" cap="none">
                <a:solidFill>
                  <a:schemeClr val="dk1"/>
                </a:solidFill>
                <a:latin typeface="Calibri"/>
                <a:ea typeface="Calibri"/>
                <a:cs typeface="Calibri"/>
                <a:sym typeface="Calibri"/>
              </a:rPr>
              <a:t>Source</a:t>
            </a:r>
            <a:r>
              <a:rPr lang="en-US" sz="1100" b="0" i="0" u="none" strike="noStrike" cap="none">
                <a:solidFill>
                  <a:schemeClr val="dk1"/>
                </a:solidFill>
                <a:latin typeface="Calibri"/>
                <a:ea typeface="Calibri"/>
                <a:cs typeface="Calibri"/>
                <a:sym typeface="Calibri"/>
              </a:rPr>
              <a:t>: https://goo.gl/x1npZa</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Shape 1008"/>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009" name="Shape 1009"/>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TRANSITIONING</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FROM SQL TO</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TABLEAU</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TRANSITIONING FROM SQL</a:t>
            </a:r>
            <a:endParaRPr sz="3200" b="1" i="0" u="none" strike="noStrike" cap="none">
              <a:solidFill>
                <a:schemeClr val="dk1"/>
              </a:solidFill>
              <a:latin typeface="Oswald"/>
              <a:ea typeface="Oswald"/>
              <a:cs typeface="Oswald"/>
              <a:sym typeface="Oswald"/>
            </a:endParaRPr>
          </a:p>
        </p:txBody>
      </p:sp>
      <p:sp>
        <p:nvSpPr>
          <p:cNvPr id="1015" name="Shape 1015"/>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Tableau is a visual way to generate SQL statements (“VizQL”).</a:t>
            </a: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While viewing the next few slides, let’s consider and discuss these statements:</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Georgia"/>
              <a:buAutoNum type="alphaLcPeriod"/>
            </a:pPr>
            <a:r>
              <a:rPr lang="en-US" sz="2600" b="0" i="0" u="none" strike="noStrike" cap="none">
                <a:solidFill>
                  <a:schemeClr val="dk1"/>
                </a:solidFill>
                <a:latin typeface="Georgia"/>
                <a:ea typeface="Georgia"/>
                <a:cs typeface="Georgia"/>
                <a:sym typeface="Georgia"/>
              </a:rPr>
              <a:t>How do parts of the Tableau interface relate to SQL commands? </a:t>
            </a:r>
            <a:endParaRPr sz="26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600"/>
              </a:spcBef>
              <a:spcAft>
                <a:spcPts val="0"/>
              </a:spcAft>
              <a:buClr>
                <a:schemeClr val="dk1"/>
              </a:buClr>
              <a:buSzPts val="2600"/>
              <a:buFont typeface="Georgia"/>
              <a:buAutoNum type="alphaLcPeriod"/>
            </a:pPr>
            <a:r>
              <a:rPr lang="en-US" sz="2600" b="0" i="0" u="none" strike="noStrike" cap="none">
                <a:solidFill>
                  <a:schemeClr val="dk1"/>
                </a:solidFill>
                <a:latin typeface="Georgia"/>
                <a:ea typeface="Georgia"/>
                <a:cs typeface="Georgia"/>
                <a:sym typeface="Georgia"/>
              </a:rPr>
              <a:t>How are SQL and Tableau similar and different?</a:t>
            </a:r>
            <a:endParaRPr sz="2600" b="0" i="0" u="none" strike="noStrike" cap="none">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Shape 1020"/>
          <p:cNvPicPr preferRelativeResize="0"/>
          <p:nvPr/>
        </p:nvPicPr>
        <p:blipFill rotWithShape="1">
          <a:blip r:embed="rId3">
            <a:alphaModFix/>
          </a:blip>
          <a:srcRect/>
          <a:stretch/>
        </p:blipFill>
        <p:spPr>
          <a:xfrm>
            <a:off x="1813210" y="2040478"/>
            <a:ext cx="9061290" cy="4441340"/>
          </a:xfrm>
          <a:prstGeom prst="rect">
            <a:avLst/>
          </a:prstGeom>
          <a:noFill/>
          <a:ln>
            <a:noFill/>
          </a:ln>
        </p:spPr>
      </p:pic>
      <p:pic>
        <p:nvPicPr>
          <p:cNvPr id="1021" name="Shape 1021"/>
          <p:cNvPicPr preferRelativeResize="0"/>
          <p:nvPr/>
        </p:nvPicPr>
        <p:blipFill rotWithShape="1">
          <a:blip r:embed="rId4">
            <a:alphaModFix/>
          </a:blip>
          <a:srcRect/>
          <a:stretch/>
        </p:blipFill>
        <p:spPr>
          <a:xfrm>
            <a:off x="1813210" y="2040478"/>
            <a:ext cx="9061290" cy="4441340"/>
          </a:xfrm>
          <a:prstGeom prst="rect">
            <a:avLst/>
          </a:prstGeom>
          <a:noFill/>
          <a:ln>
            <a:noFill/>
          </a:ln>
        </p:spPr>
      </p:pic>
      <p:pic>
        <p:nvPicPr>
          <p:cNvPr id="1022" name="Shape 1022"/>
          <p:cNvPicPr preferRelativeResize="0"/>
          <p:nvPr/>
        </p:nvPicPr>
        <p:blipFill rotWithShape="1">
          <a:blip r:embed="rId3">
            <a:alphaModFix/>
          </a:blip>
          <a:srcRect/>
          <a:stretch/>
        </p:blipFill>
        <p:spPr>
          <a:xfrm>
            <a:off x="1813211" y="2040478"/>
            <a:ext cx="9061290" cy="4441340"/>
          </a:xfrm>
          <a:prstGeom prst="rect">
            <a:avLst/>
          </a:prstGeom>
          <a:noFill/>
          <a:ln>
            <a:noFill/>
          </a:ln>
        </p:spPr>
      </p:pic>
      <p:sp>
        <p:nvSpPr>
          <p:cNvPr id="1023" name="Shape 1023"/>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BASICS: VizQL → SQL ANALOGS</a:t>
            </a:r>
            <a:endParaRPr sz="3200" b="1" i="0" u="none" strike="noStrike" cap="none">
              <a:solidFill>
                <a:schemeClr val="dk1"/>
              </a:solidFill>
              <a:latin typeface="Oswald"/>
              <a:ea typeface="Oswald"/>
              <a:cs typeface="Oswald"/>
              <a:sym typeface="Oswald"/>
            </a:endParaRPr>
          </a:p>
        </p:txBody>
      </p:sp>
      <p:sp>
        <p:nvSpPr>
          <p:cNvPr id="1024" name="Shape 1024"/>
          <p:cNvSpPr txBox="1">
            <a:spLocks noGrp="1"/>
          </p:cNvSpPr>
          <p:nvPr>
            <p:ph type="body" idx="4294967295"/>
          </p:nvPr>
        </p:nvSpPr>
        <p:spPr>
          <a:xfrm>
            <a:off x="919221" y="1433513"/>
            <a:ext cx="10815578" cy="455612"/>
          </a:xfrm>
          <a:prstGeom prst="rect">
            <a:avLst/>
          </a:prstGeom>
          <a:noFill/>
          <a:ln>
            <a:noFill/>
          </a:ln>
        </p:spPr>
        <p:txBody>
          <a:bodyPr spcFirstLastPara="1" wrap="square" lIns="0" tIns="0" rIns="0" bIns="0" anchor="t" anchorCtr="0">
            <a:noAutofit/>
          </a:bodyPr>
          <a:lstStyle/>
          <a:p>
            <a:pPr marL="239713" marR="0" lvl="0" indent="-239713" algn="ctr" rtl="0">
              <a:lnSpc>
                <a:spcPct val="100000"/>
              </a:lnSpc>
              <a:spcBef>
                <a:spcPts val="0"/>
              </a:spcBef>
              <a:spcAft>
                <a:spcPts val="0"/>
              </a:spcAft>
              <a:buClr>
                <a:schemeClr val="dk1"/>
              </a:buClr>
              <a:buSzPts val="2800"/>
              <a:buFont typeface="Georgia"/>
              <a:buNone/>
            </a:pPr>
            <a:r>
              <a:rPr lang="en-US" sz="2000" b="0" i="0" u="none" strike="noStrike" cap="none">
                <a:solidFill>
                  <a:schemeClr val="dk1"/>
                </a:solidFill>
                <a:latin typeface="Georgia"/>
                <a:ea typeface="Georgia"/>
                <a:cs typeface="Georgia"/>
                <a:sym typeface="Georgia"/>
              </a:rPr>
              <a:t>Tableau internally generates VizQL based on where data are placed on the view.</a:t>
            </a:r>
            <a:endParaRPr sz="2000" b="0" i="0" u="none" strike="noStrike" cap="none">
              <a:solidFill>
                <a:schemeClr val="dk1"/>
              </a:solidFill>
              <a:latin typeface="Georgia"/>
              <a:ea typeface="Georgia"/>
              <a:cs typeface="Georgia"/>
              <a:sym typeface="Georgia"/>
            </a:endParaRPr>
          </a:p>
          <a:p>
            <a:pPr marL="239713" marR="0" lvl="0" indent="-239713" algn="ctr" rtl="0">
              <a:lnSpc>
                <a:spcPct val="100000"/>
              </a:lnSpc>
              <a:spcBef>
                <a:spcPts val="1200"/>
              </a:spcBef>
              <a:spcAft>
                <a:spcPts val="0"/>
              </a:spcAft>
              <a:buClr>
                <a:schemeClr val="dk1"/>
              </a:buClr>
              <a:buSzPts val="2800"/>
              <a:buFont typeface="Georgia"/>
              <a:buNone/>
            </a:pPr>
            <a:br>
              <a:rPr lang="en-US" sz="2000" b="0" i="0" u="none" strike="noStrike" cap="none">
                <a:solidFill>
                  <a:schemeClr val="dk1"/>
                </a:solidFill>
                <a:latin typeface="Georgia"/>
                <a:ea typeface="Georgia"/>
                <a:cs typeface="Georgia"/>
                <a:sym typeface="Georgia"/>
              </a:rPr>
            </a:br>
            <a:endParaRPr sz="2000" b="0" i="0" u="none" strike="noStrike" cap="none">
              <a:solidFill>
                <a:schemeClr val="dk1"/>
              </a:solidFill>
              <a:latin typeface="Georgia"/>
              <a:ea typeface="Georgia"/>
              <a:cs typeface="Georgia"/>
              <a:sym typeface="Georgia"/>
            </a:endParaRPr>
          </a:p>
          <a:p>
            <a:pPr marL="239713" marR="0" lvl="0" indent="-239713" algn="ctr" rtl="0">
              <a:lnSpc>
                <a:spcPct val="100000"/>
              </a:lnSpc>
              <a:spcBef>
                <a:spcPts val="2200"/>
              </a:spcBef>
              <a:spcAft>
                <a:spcPts val="0"/>
              </a:spcAft>
              <a:buClr>
                <a:schemeClr val="dk1"/>
              </a:buClr>
              <a:buSzPts val="2800"/>
              <a:buFont typeface="Georgia"/>
              <a:buNone/>
            </a:pPr>
            <a:endParaRPr sz="2000" b="0" i="0" u="none" strike="noStrike" cap="none">
              <a:solidFill>
                <a:schemeClr val="dk1"/>
              </a:solidFill>
              <a:latin typeface="Georgia"/>
              <a:ea typeface="Georgia"/>
              <a:cs typeface="Georgia"/>
              <a:sym typeface="Georgia"/>
            </a:endParaRPr>
          </a:p>
        </p:txBody>
      </p:sp>
      <p:sp>
        <p:nvSpPr>
          <p:cNvPr id="1025" name="Shape 1025"/>
          <p:cNvSpPr txBox="1"/>
          <p:nvPr/>
        </p:nvSpPr>
        <p:spPr>
          <a:xfrm>
            <a:off x="5406152" y="2715081"/>
            <a:ext cx="1787978" cy="3357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Arial"/>
                <a:ea typeface="Arial"/>
                <a:cs typeface="Arial"/>
                <a:sym typeface="Arial"/>
              </a:rPr>
              <a:t>SELECT</a:t>
            </a:r>
            <a:endParaRPr sz="1400" b="0" i="0" u="none" strike="noStrike" cap="none">
              <a:solidFill>
                <a:srgbClr val="000000"/>
              </a:solidFill>
              <a:latin typeface="Arial"/>
              <a:ea typeface="Arial"/>
              <a:cs typeface="Arial"/>
              <a:sym typeface="Arial"/>
            </a:endParaRPr>
          </a:p>
        </p:txBody>
      </p:sp>
      <p:sp>
        <p:nvSpPr>
          <p:cNvPr id="1026" name="Shape 1026"/>
          <p:cNvSpPr txBox="1"/>
          <p:nvPr/>
        </p:nvSpPr>
        <p:spPr>
          <a:xfrm>
            <a:off x="3339796" y="4762372"/>
            <a:ext cx="1787978" cy="3357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Arial"/>
                <a:ea typeface="Arial"/>
                <a:cs typeface="Arial"/>
                <a:sym typeface="Arial"/>
              </a:rPr>
              <a:t>SELECT</a:t>
            </a:r>
            <a:endParaRPr sz="1400" b="0" i="0" u="none" strike="noStrike" cap="none">
              <a:solidFill>
                <a:srgbClr val="000000"/>
              </a:solidFill>
              <a:latin typeface="Arial"/>
              <a:ea typeface="Arial"/>
              <a:cs typeface="Arial"/>
              <a:sym typeface="Arial"/>
            </a:endParaRPr>
          </a:p>
        </p:txBody>
      </p:sp>
      <p:sp>
        <p:nvSpPr>
          <p:cNvPr id="1027" name="Shape 1027"/>
          <p:cNvSpPr txBox="1"/>
          <p:nvPr/>
        </p:nvSpPr>
        <p:spPr>
          <a:xfrm>
            <a:off x="3368371" y="3259425"/>
            <a:ext cx="1730828" cy="3357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Arial"/>
                <a:ea typeface="Arial"/>
                <a:cs typeface="Arial"/>
                <a:sym typeface="Arial"/>
              </a:rPr>
              <a:t>WHERE</a:t>
            </a:r>
            <a:endParaRPr sz="1400" b="0" i="0" u="none" strike="noStrike" cap="none">
              <a:solidFill>
                <a:srgbClr val="000000"/>
              </a:solidFill>
              <a:latin typeface="Arial"/>
              <a:ea typeface="Arial"/>
              <a:cs typeface="Arial"/>
              <a:sym typeface="Arial"/>
            </a:endParaRPr>
          </a:p>
        </p:txBody>
      </p:sp>
      <p:sp>
        <p:nvSpPr>
          <p:cNvPr id="1028" name="Shape 1028"/>
          <p:cNvSpPr txBox="1"/>
          <p:nvPr/>
        </p:nvSpPr>
        <p:spPr>
          <a:xfrm>
            <a:off x="919221" y="2771111"/>
            <a:ext cx="178797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Arial"/>
                <a:ea typeface="Arial"/>
                <a:cs typeface="Arial"/>
                <a:sym typeface="Arial"/>
              </a:rPr>
              <a:t>FROM</a:t>
            </a:r>
            <a:endParaRPr sz="1400" b="0" i="0" u="none" strike="noStrike" cap="none">
              <a:solidFill>
                <a:srgbClr val="000000"/>
              </a:solidFill>
              <a:latin typeface="Arial"/>
              <a:ea typeface="Arial"/>
              <a:cs typeface="Arial"/>
              <a:sym typeface="Arial"/>
            </a:endParaRPr>
          </a:p>
        </p:txBody>
      </p:sp>
      <p:pic>
        <p:nvPicPr>
          <p:cNvPr id="1029" name="Shape 1029"/>
          <p:cNvPicPr preferRelativeResize="0"/>
          <p:nvPr/>
        </p:nvPicPr>
        <p:blipFill rotWithShape="1">
          <a:blip r:embed="rId5">
            <a:alphaModFix/>
          </a:blip>
          <a:srcRect l="836" r="1"/>
          <a:stretch/>
        </p:blipFill>
        <p:spPr>
          <a:xfrm>
            <a:off x="9523714" y="2420627"/>
            <a:ext cx="1423463" cy="4036734"/>
          </a:xfrm>
          <a:prstGeom prst="rect">
            <a:avLst/>
          </a:prstGeom>
          <a:noFill/>
          <a:ln>
            <a:noFill/>
          </a:ln>
        </p:spPr>
      </p:pic>
      <p:pic>
        <p:nvPicPr>
          <p:cNvPr id="1030" name="Shape 1030"/>
          <p:cNvPicPr preferRelativeResize="0"/>
          <p:nvPr/>
        </p:nvPicPr>
        <p:blipFill rotWithShape="1">
          <a:blip r:embed="rId6">
            <a:alphaModFix/>
          </a:blip>
          <a:srcRect t="4415" b="2978"/>
          <a:stretch/>
        </p:blipFill>
        <p:spPr>
          <a:xfrm>
            <a:off x="4619649" y="3166585"/>
            <a:ext cx="4907957" cy="29343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2"/>
                                        </p:tgtEl>
                                      </p:cBhvr>
                                    </p:animEffect>
                                    <p:set>
                                      <p:cBhvr>
                                        <p:cTn id="7" dur="1" fill="hold">
                                          <p:stCondLst>
                                            <p:cond delay="500"/>
                                          </p:stCondLst>
                                        </p:cTn>
                                        <p:tgtEl>
                                          <p:spTgt spid="10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fade">
                                      <p:cBhvr>
                                        <p:cTn id="11" dur="500"/>
                                        <p:tgtEl>
                                          <p:spTgt spid="1025"/>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21"/>
                                        </p:tgtEl>
                                      </p:cBhvr>
                                    </p:animEffect>
                                    <p:set>
                                      <p:cBhvr>
                                        <p:cTn id="28" dur="1" fill="hold">
                                          <p:stCondLst>
                                            <p:cond delay="500"/>
                                          </p:stCondLst>
                                        </p:cTn>
                                        <p:tgtEl>
                                          <p:spTgt spid="102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20"/>
                                        </p:tgtEl>
                                        <p:attrNameLst>
                                          <p:attrName>style.visibility</p:attrName>
                                        </p:attrNameLst>
                                      </p:cBhvr>
                                      <p:to>
                                        <p:strVal val="visible"/>
                                      </p:to>
                                    </p:set>
                                    <p:animEffect transition="in" filter="fade">
                                      <p:cBhvr>
                                        <p:cTn id="31" dur="500"/>
                                        <p:tgtEl>
                                          <p:spTgt spid="1020"/>
                                        </p:tgtEl>
                                      </p:cBhvr>
                                    </p:animEffect>
                                  </p:childTnLst>
                                </p:cTn>
                              </p:par>
                              <p:par>
                                <p:cTn id="32" presetID="1" presetClass="entr" presetSubtype="0" fill="hold" nodeType="withEffect">
                                  <p:stCondLst>
                                    <p:cond delay="0"/>
                                  </p:stCondLst>
                                  <p:childTnLst>
                                    <p:set>
                                      <p:cBhvr>
                                        <p:cTn id="33" dur="1" fill="hold">
                                          <p:stCondLst>
                                            <p:cond delay="0"/>
                                          </p:stCondLst>
                                        </p:cTn>
                                        <p:tgtEl>
                                          <p:spTgt spid="10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fade">
                                      <p:cBhvr>
                                        <p:cTn id="3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Shape 1035"/>
          <p:cNvPicPr preferRelativeResize="0"/>
          <p:nvPr/>
        </p:nvPicPr>
        <p:blipFill rotWithShape="1">
          <a:blip r:embed="rId3">
            <a:alphaModFix/>
          </a:blip>
          <a:srcRect/>
          <a:stretch/>
        </p:blipFill>
        <p:spPr>
          <a:xfrm>
            <a:off x="2750900" y="2436675"/>
            <a:ext cx="7503000" cy="4144201"/>
          </a:xfrm>
          <a:prstGeom prst="rect">
            <a:avLst/>
          </a:prstGeom>
          <a:noFill/>
          <a:ln>
            <a:noFill/>
          </a:ln>
        </p:spPr>
      </p:pic>
      <p:sp>
        <p:nvSpPr>
          <p:cNvPr id="1036" name="Shape 1036"/>
          <p:cNvSpPr txBox="1"/>
          <p:nvPr/>
        </p:nvSpPr>
        <p:spPr>
          <a:xfrm>
            <a:off x="6449775" y="3021025"/>
            <a:ext cx="5362200" cy="890400"/>
          </a:xfrm>
          <a:prstGeom prst="rect">
            <a:avLst/>
          </a:prstGeom>
          <a:solidFill>
            <a:schemeClr val="lt1"/>
          </a:solid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1869C"/>
              </a:buClr>
              <a:buSzPts val="1800"/>
              <a:buFont typeface="Arial"/>
              <a:buNone/>
            </a:pPr>
            <a:r>
              <a:rPr lang="en-US" sz="1800" b="1" i="0" u="none" strike="noStrike" cap="none">
                <a:solidFill>
                  <a:srgbClr val="2F78D9"/>
                </a:solidFill>
                <a:latin typeface="Arial"/>
                <a:ea typeface="Arial"/>
                <a:cs typeface="Arial"/>
                <a:sym typeface="Arial"/>
              </a:rPr>
              <a:t>Dimensions</a:t>
            </a:r>
            <a:r>
              <a:rPr lang="en-US" sz="1800" b="1" i="0" u="none" strike="noStrike" cap="none">
                <a:solidFill>
                  <a:schemeClr val="dk1"/>
                </a:solidFill>
                <a:latin typeface="Arial"/>
                <a:ea typeface="Arial"/>
                <a:cs typeface="Arial"/>
                <a:sym typeface="Arial"/>
              </a:rPr>
              <a:t> </a:t>
            </a:r>
            <a:r>
              <a:rPr lang="en-US" sz="1800" b="0" i="0" u="none" strike="noStrike" cap="none">
                <a:solidFill>
                  <a:srgbClr val="000000"/>
                </a:solidFill>
                <a:latin typeface="Georgia"/>
                <a:ea typeface="Georgia"/>
                <a:cs typeface="Georgia"/>
                <a:sym typeface="Georgia"/>
              </a:rPr>
              <a:t>allow you to “slice and dice” your data. They are </a:t>
            </a:r>
            <a:r>
              <a:rPr lang="en-US" sz="1800" b="0" i="0" u="none" strike="noStrike" cap="none">
                <a:solidFill>
                  <a:schemeClr val="dk1"/>
                </a:solidFill>
                <a:latin typeface="Georgia"/>
                <a:ea typeface="Georgia"/>
                <a:cs typeface="Georgia"/>
                <a:sym typeface="Georgia"/>
              </a:rPr>
              <a:t>added into GROUP BY statements. </a:t>
            </a:r>
            <a:endParaRPr sz="1800" b="0" i="0" u="none" strike="noStrike" cap="none">
              <a:solidFill>
                <a:srgbClr val="000000"/>
              </a:solidFill>
              <a:latin typeface="Georgia"/>
              <a:ea typeface="Georgia"/>
              <a:cs typeface="Georgia"/>
              <a:sym typeface="Georgia"/>
            </a:endParaRPr>
          </a:p>
        </p:txBody>
      </p:sp>
      <p:sp>
        <p:nvSpPr>
          <p:cNvPr id="1037" name="Shape 1037"/>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TABLEAU’s VizQL to SQL ANALOGS</a:t>
            </a:r>
            <a:endParaRPr sz="3200" b="1" i="0" u="none" strike="noStrike" cap="none">
              <a:solidFill>
                <a:schemeClr val="dk1"/>
              </a:solidFill>
              <a:latin typeface="Oswald"/>
              <a:ea typeface="Oswald"/>
              <a:cs typeface="Oswald"/>
              <a:sym typeface="Oswald"/>
            </a:endParaRPr>
          </a:p>
        </p:txBody>
      </p:sp>
      <p:sp>
        <p:nvSpPr>
          <p:cNvPr id="1038" name="Shape 1038"/>
          <p:cNvSpPr txBox="1">
            <a:spLocks noGrp="1"/>
          </p:cNvSpPr>
          <p:nvPr>
            <p:ph type="body" idx="4294967295"/>
          </p:nvPr>
        </p:nvSpPr>
        <p:spPr>
          <a:xfrm>
            <a:off x="620350" y="1321350"/>
            <a:ext cx="11459700" cy="1276200"/>
          </a:xfrm>
          <a:prstGeom prst="rect">
            <a:avLst/>
          </a:prstGeom>
          <a:noFill/>
          <a:ln>
            <a:noFill/>
          </a:ln>
        </p:spPr>
        <p:txBody>
          <a:bodyPr spcFirstLastPara="1" wrap="square" lIns="0" tIns="0" rIns="0" bIns="0" anchor="t" anchorCtr="0">
            <a:noAutofit/>
          </a:bodyPr>
          <a:lstStyle/>
          <a:p>
            <a:pPr marL="9525" marR="0" lvl="0" indent="-9525" algn="l" rtl="0">
              <a:lnSpc>
                <a:spcPct val="100000"/>
              </a:lnSpc>
              <a:spcBef>
                <a:spcPts val="0"/>
              </a:spcBef>
              <a:spcAft>
                <a:spcPts val="0"/>
              </a:spcAft>
              <a:buClr>
                <a:srgbClr val="4996B2"/>
              </a:buClr>
              <a:buSzPts val="2800"/>
              <a:buFont typeface="Georgia"/>
              <a:buNone/>
            </a:pPr>
            <a:r>
              <a:rPr lang="en-US" sz="2000" b="1" i="0" u="none" strike="noStrike" cap="none">
                <a:solidFill>
                  <a:srgbClr val="2F78D9"/>
                </a:solidFill>
                <a:latin typeface="Georgia"/>
                <a:ea typeface="Georgia"/>
                <a:cs typeface="Georgia"/>
                <a:sym typeface="Georgia"/>
              </a:rPr>
              <a:t>Dimensions</a:t>
            </a:r>
            <a:r>
              <a:rPr lang="en-US" sz="2000" b="1" i="0" u="none" strike="noStrike" cap="none">
                <a:solidFill>
                  <a:schemeClr val="dk1"/>
                </a:solidFill>
                <a:latin typeface="Georgia"/>
                <a:ea typeface="Georgia"/>
                <a:cs typeface="Georgia"/>
                <a:sym typeface="Georgia"/>
              </a:rPr>
              <a:t> </a:t>
            </a:r>
            <a:r>
              <a:rPr lang="en-US" sz="2000" b="0" i="0" u="none" strike="noStrike" cap="none">
                <a:solidFill>
                  <a:schemeClr val="dk1"/>
                </a:solidFill>
                <a:latin typeface="Georgia"/>
                <a:ea typeface="Georgia"/>
                <a:cs typeface="Georgia"/>
                <a:sym typeface="Georgia"/>
              </a:rPr>
              <a:t>are fields that contain discrete qualitative data. Examples of dimensions include dates, customer names, and customer segments. They are shown as blue. </a:t>
            </a:r>
            <a:endParaRPr sz="2000" b="0" i="0" u="none" strike="noStrike" cap="none">
              <a:solidFill>
                <a:schemeClr val="dk1"/>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750"/>
                                        <p:tgtEl>
                                          <p:spTgt spid="1035"/>
                                        </p:tgtEl>
                                      </p:cBhvr>
                                    </p:animEffect>
                                    <p:set>
                                      <p:cBhvr>
                                        <p:cTn id="7" dur="1" fill="hold">
                                          <p:stCondLst>
                                            <p:cond delay="750"/>
                                          </p:stCondLst>
                                        </p:cTn>
                                        <p:tgtEl>
                                          <p:spTgt spid="103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75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TABLEAU’s VizQL to SQL ANALOGS</a:t>
            </a:r>
            <a:endParaRPr sz="3200" b="1" i="0" u="none" strike="noStrike" cap="none">
              <a:solidFill>
                <a:schemeClr val="dk1"/>
              </a:solidFill>
              <a:latin typeface="Oswald"/>
              <a:ea typeface="Oswald"/>
              <a:cs typeface="Oswald"/>
              <a:sym typeface="Oswald"/>
            </a:endParaRPr>
          </a:p>
        </p:txBody>
      </p:sp>
      <p:sp>
        <p:nvSpPr>
          <p:cNvPr id="1044" name="Shape 1044"/>
          <p:cNvSpPr txBox="1">
            <a:spLocks noGrp="1"/>
          </p:cNvSpPr>
          <p:nvPr>
            <p:ph type="body" idx="4294967295"/>
          </p:nvPr>
        </p:nvSpPr>
        <p:spPr>
          <a:xfrm>
            <a:off x="587675" y="1371875"/>
            <a:ext cx="11753700" cy="814500"/>
          </a:xfrm>
          <a:prstGeom prst="rect">
            <a:avLst/>
          </a:prstGeom>
          <a:noFill/>
          <a:ln>
            <a:noFill/>
          </a:ln>
        </p:spPr>
        <p:txBody>
          <a:bodyPr spcFirstLastPara="1" wrap="square" lIns="0" tIns="0" rIns="0" bIns="0" anchor="t" anchorCtr="0">
            <a:noAutofit/>
          </a:bodyPr>
          <a:lstStyle/>
          <a:p>
            <a:pPr marL="9525" marR="0" lvl="0" indent="-9525" algn="l" rtl="0">
              <a:lnSpc>
                <a:spcPct val="100000"/>
              </a:lnSpc>
              <a:spcBef>
                <a:spcPts val="0"/>
              </a:spcBef>
              <a:spcAft>
                <a:spcPts val="0"/>
              </a:spcAft>
              <a:buClr>
                <a:srgbClr val="4996B2"/>
              </a:buClr>
              <a:buSzPts val="2800"/>
              <a:buFont typeface="Georgia"/>
              <a:buNone/>
            </a:pPr>
            <a:r>
              <a:rPr lang="en-US" sz="2000" b="1" i="0" u="none" strike="noStrike" cap="none">
                <a:solidFill>
                  <a:srgbClr val="00B180"/>
                </a:solidFill>
                <a:latin typeface="Georgia"/>
                <a:ea typeface="Georgia"/>
                <a:cs typeface="Georgia"/>
                <a:sym typeface="Georgia"/>
              </a:rPr>
              <a:t>Measures</a:t>
            </a:r>
            <a:r>
              <a:rPr lang="en-US" sz="2000" b="0" i="0" u="none" strike="noStrike" cap="none">
                <a:solidFill>
                  <a:schemeClr val="dk1"/>
                </a:solidFill>
                <a:latin typeface="Georgia"/>
                <a:ea typeface="Georgia"/>
                <a:cs typeface="Georgia"/>
                <a:sym typeface="Georgia"/>
              </a:rPr>
              <a:t> (shown as green) are fields that contain continuous numerical data that can be aggregated. Examples of measures include sales, profit, number of employees, temperature, frequency, pressure, etc.</a:t>
            </a:r>
            <a:endParaRPr sz="2000" b="0" i="0" u="none" strike="noStrike" cap="none">
              <a:solidFill>
                <a:schemeClr val="dk1"/>
              </a:solidFill>
              <a:latin typeface="Georgia"/>
              <a:ea typeface="Georgia"/>
              <a:cs typeface="Georgia"/>
              <a:sym typeface="Georgia"/>
            </a:endParaRPr>
          </a:p>
        </p:txBody>
      </p:sp>
      <p:pic>
        <p:nvPicPr>
          <p:cNvPr id="1045" name="Shape 1045"/>
          <p:cNvPicPr preferRelativeResize="0"/>
          <p:nvPr/>
        </p:nvPicPr>
        <p:blipFill rotWithShape="1">
          <a:blip r:embed="rId3">
            <a:alphaModFix/>
          </a:blip>
          <a:srcRect/>
          <a:stretch/>
        </p:blipFill>
        <p:spPr>
          <a:xfrm>
            <a:off x="2750900" y="2436675"/>
            <a:ext cx="7503000" cy="4144201"/>
          </a:xfrm>
          <a:prstGeom prst="rect">
            <a:avLst/>
          </a:prstGeom>
          <a:noFill/>
          <a:ln>
            <a:noFill/>
          </a:ln>
        </p:spPr>
      </p:pic>
      <p:sp>
        <p:nvSpPr>
          <p:cNvPr id="1046" name="Shape 1046"/>
          <p:cNvSpPr txBox="1"/>
          <p:nvPr/>
        </p:nvSpPr>
        <p:spPr>
          <a:xfrm>
            <a:off x="6351875" y="3064575"/>
            <a:ext cx="5362200" cy="890400"/>
          </a:xfrm>
          <a:prstGeom prst="rect">
            <a:avLst/>
          </a:prstGeom>
          <a:solidFill>
            <a:schemeClr val="lt1"/>
          </a:solid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180"/>
              </a:buClr>
              <a:buSzPts val="1800"/>
              <a:buFont typeface="Arial"/>
              <a:buNone/>
            </a:pPr>
            <a:r>
              <a:rPr lang="en-US" sz="1800" b="1" i="0" u="none" strike="noStrike" cap="none">
                <a:solidFill>
                  <a:srgbClr val="00B180"/>
                </a:solidFill>
                <a:latin typeface="Georgia"/>
                <a:ea typeface="Georgia"/>
                <a:cs typeface="Georgia"/>
                <a:sym typeface="Georgia"/>
              </a:rPr>
              <a:t>Measures</a:t>
            </a:r>
            <a:r>
              <a:rPr lang="en-US" sz="1800" b="1" i="0" u="none" strike="noStrike" cap="none">
                <a:solidFill>
                  <a:schemeClr val="dk1"/>
                </a:solidFill>
                <a:latin typeface="Georgia"/>
                <a:ea typeface="Georgia"/>
                <a:cs typeface="Georgia"/>
                <a:sym typeface="Georgia"/>
              </a:rPr>
              <a:t> </a:t>
            </a:r>
            <a:r>
              <a:rPr lang="en-US" sz="1800" b="0" i="0" u="none" strike="noStrike" cap="none">
                <a:solidFill>
                  <a:schemeClr val="dk1"/>
                </a:solidFill>
                <a:latin typeface="Georgia"/>
                <a:ea typeface="Georgia"/>
                <a:cs typeface="Georgia"/>
                <a:sym typeface="Georgia"/>
              </a:rPr>
              <a:t>are metrics and can be aggregated via SELECT. </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51869C"/>
              </a:buClr>
              <a:buSzPts val="1800"/>
              <a:buFont typeface="Arial"/>
              <a:buNone/>
            </a:pPr>
            <a:endParaRPr sz="1800" b="1" i="0" u="none" strike="noStrike" cap="none">
              <a:solidFill>
                <a:srgbClr val="2F78D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Shape 1051"/>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VISUALIZATION TYPES</a:t>
            </a:r>
            <a:endParaRPr sz="3200" b="1" i="0" u="none" strike="noStrike" cap="none">
              <a:solidFill>
                <a:schemeClr val="dk1"/>
              </a:solidFill>
              <a:latin typeface="Oswald"/>
              <a:ea typeface="Oswald"/>
              <a:cs typeface="Oswald"/>
              <a:sym typeface="Oswald"/>
            </a:endParaRPr>
          </a:p>
        </p:txBody>
      </p:sp>
      <p:sp>
        <p:nvSpPr>
          <p:cNvPr id="1052" name="Shape 1052"/>
          <p:cNvSpPr txBox="1">
            <a:spLocks noGrp="1"/>
          </p:cNvSpPr>
          <p:nvPr>
            <p:ph type="body" idx="1"/>
          </p:nvPr>
        </p:nvSpPr>
        <p:spPr>
          <a:xfrm>
            <a:off x="591720" y="1404865"/>
            <a:ext cx="116373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The four primary elements of a Tableau visualization (or “Viz”) are:</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1200"/>
              </a:spcBef>
              <a:spcAft>
                <a:spcPts val="0"/>
              </a:spcAft>
              <a:buClr>
                <a:schemeClr val="dk1"/>
              </a:buClr>
              <a:buSzPts val="2800"/>
              <a:buFont typeface="Georgia"/>
              <a:buAutoNum type="arabicPeriod"/>
            </a:pPr>
            <a:r>
              <a:rPr lang="en-US" sz="2600" b="1" i="0" u="none" strike="noStrike" cap="none">
                <a:solidFill>
                  <a:schemeClr val="dk1"/>
                </a:solidFill>
                <a:latin typeface="Georgia"/>
                <a:ea typeface="Georgia"/>
                <a:cs typeface="Georgia"/>
                <a:sym typeface="Georgia"/>
              </a:rPr>
              <a:t>Columns</a:t>
            </a:r>
            <a:r>
              <a:rPr lang="en-US" sz="2600" b="0" i="0" u="none" strike="noStrike" cap="none">
                <a:solidFill>
                  <a:schemeClr val="dk1"/>
                </a:solidFill>
                <a:latin typeface="Georgia"/>
                <a:ea typeface="Georgia"/>
                <a:cs typeface="Georgia"/>
                <a:sym typeface="Georgia"/>
              </a:rPr>
              <a:t>: x</a:t>
            </a:r>
            <a:r>
              <a:rPr lang="en-US" sz="2800" b="0" i="0" u="none" strike="noStrike" cap="none">
                <a:solidFill>
                  <a:schemeClr val="dk1"/>
                </a:solidFill>
                <a:latin typeface="Georgia"/>
                <a:ea typeface="Georgia"/>
                <a:cs typeface="Georgia"/>
                <a:sym typeface="Georgia"/>
              </a:rPr>
              <a:t> </a:t>
            </a:r>
            <a:r>
              <a:rPr lang="en-US" sz="2600" b="0" i="0" u="none" strike="noStrike" cap="none">
                <a:solidFill>
                  <a:schemeClr val="dk1"/>
                </a:solidFill>
                <a:latin typeface="Georgia"/>
                <a:ea typeface="Georgia"/>
                <a:cs typeface="Georgia"/>
                <a:sym typeface="Georgia"/>
              </a:rPr>
              <a:t>axis</a:t>
            </a:r>
            <a:r>
              <a:rPr lang="en-US" sz="2800" b="0" i="0" u="none" strike="noStrike" cap="none">
                <a:solidFill>
                  <a:schemeClr val="dk1"/>
                </a:solidFill>
                <a:latin typeface="Georgia"/>
                <a:ea typeface="Georgia"/>
                <a:cs typeface="Georgia"/>
                <a:sym typeface="Georgia"/>
              </a:rPr>
              <a:t>.</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0"/>
              </a:spcBef>
              <a:spcAft>
                <a:spcPts val="0"/>
              </a:spcAft>
              <a:buClr>
                <a:schemeClr val="dk1"/>
              </a:buClr>
              <a:buSzPts val="2800"/>
              <a:buFont typeface="Georgia"/>
              <a:buAutoNum type="arabicPeriod"/>
            </a:pPr>
            <a:r>
              <a:rPr lang="en-US" sz="2600" b="1" i="0" u="none" strike="noStrike" cap="none">
                <a:solidFill>
                  <a:schemeClr val="dk1"/>
                </a:solidFill>
                <a:latin typeface="Georgia"/>
                <a:ea typeface="Georgia"/>
                <a:cs typeface="Georgia"/>
                <a:sym typeface="Georgia"/>
              </a:rPr>
              <a:t>Rows</a:t>
            </a:r>
            <a:r>
              <a:rPr lang="en-US" sz="2600" b="0" i="0" u="none" strike="noStrike" cap="none">
                <a:solidFill>
                  <a:schemeClr val="dk1"/>
                </a:solidFill>
                <a:latin typeface="Georgia"/>
                <a:ea typeface="Georgia"/>
                <a:cs typeface="Georgia"/>
                <a:sym typeface="Georgia"/>
              </a:rPr>
              <a:t>: y</a:t>
            </a:r>
            <a:r>
              <a:rPr lang="en-US" sz="2800" b="0" i="0" u="none" strike="noStrike" cap="none">
                <a:solidFill>
                  <a:schemeClr val="dk1"/>
                </a:solidFill>
                <a:latin typeface="Georgia"/>
                <a:ea typeface="Georgia"/>
                <a:cs typeface="Georgia"/>
                <a:sym typeface="Georgia"/>
              </a:rPr>
              <a:t> </a:t>
            </a:r>
            <a:r>
              <a:rPr lang="en-US" sz="2600" b="0" i="0" u="none" strike="noStrike" cap="none">
                <a:solidFill>
                  <a:schemeClr val="dk1"/>
                </a:solidFill>
                <a:latin typeface="Georgia"/>
                <a:ea typeface="Georgia"/>
                <a:cs typeface="Georgia"/>
                <a:sym typeface="Georgia"/>
              </a:rPr>
              <a:t>axis</a:t>
            </a:r>
            <a:r>
              <a:rPr lang="en-US" sz="2800" b="0" i="0" u="none" strike="noStrike" cap="none">
                <a:solidFill>
                  <a:schemeClr val="dk1"/>
                </a:solidFill>
                <a:latin typeface="Georgia"/>
                <a:ea typeface="Georgia"/>
                <a:cs typeface="Georgia"/>
                <a:sym typeface="Georgia"/>
              </a:rPr>
              <a:t>.</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0"/>
              </a:spcBef>
              <a:spcAft>
                <a:spcPts val="0"/>
              </a:spcAft>
              <a:buClr>
                <a:schemeClr val="dk1"/>
              </a:buClr>
              <a:buSzPts val="2800"/>
              <a:buFont typeface="Georgia"/>
              <a:buAutoNum type="arabicPeriod"/>
            </a:pPr>
            <a:r>
              <a:rPr lang="en-US" sz="2600" b="1" i="0" u="none" strike="noStrike" cap="none">
                <a:solidFill>
                  <a:schemeClr val="dk1"/>
                </a:solidFill>
                <a:latin typeface="Georgia"/>
                <a:ea typeface="Georgia"/>
                <a:cs typeface="Georgia"/>
                <a:sym typeface="Georgia"/>
              </a:rPr>
              <a:t>Mark </a:t>
            </a:r>
            <a:r>
              <a:rPr lang="en-US" sz="2800" b="1" i="0" u="none" strike="noStrike" cap="none">
                <a:solidFill>
                  <a:schemeClr val="dk1"/>
                </a:solidFill>
                <a:latin typeface="Georgia"/>
                <a:ea typeface="Georgia"/>
                <a:cs typeface="Georgia"/>
                <a:sym typeface="Georgia"/>
              </a:rPr>
              <a:t>c</a:t>
            </a:r>
            <a:r>
              <a:rPr lang="en-US" sz="2600" b="1" i="0" u="none" strike="noStrike" cap="none">
                <a:solidFill>
                  <a:schemeClr val="dk1"/>
                </a:solidFill>
                <a:latin typeface="Georgia"/>
                <a:ea typeface="Georgia"/>
                <a:cs typeface="Georgia"/>
                <a:sym typeface="Georgia"/>
              </a:rPr>
              <a:t>ard</a:t>
            </a:r>
            <a:r>
              <a:rPr lang="en-US" sz="2600" b="0" i="0" u="none" strike="noStrike" cap="none">
                <a:solidFill>
                  <a:schemeClr val="dk1"/>
                </a:solidFill>
                <a:latin typeface="Georgia"/>
                <a:ea typeface="Georgia"/>
                <a:cs typeface="Georgia"/>
                <a:sym typeface="Georgia"/>
              </a:rPr>
              <a:t>: color, size, and text.</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0"/>
              </a:spcBef>
              <a:spcAft>
                <a:spcPts val="0"/>
              </a:spcAft>
              <a:buClr>
                <a:schemeClr val="dk1"/>
              </a:buClr>
              <a:buSzPts val="2800"/>
              <a:buFont typeface="Georgia"/>
              <a:buAutoNum type="arabicPeriod"/>
            </a:pPr>
            <a:r>
              <a:rPr lang="en-US" sz="2600" b="1" i="0" u="none" strike="noStrike" cap="none">
                <a:solidFill>
                  <a:schemeClr val="dk1"/>
                </a:solidFill>
                <a:latin typeface="Georgia"/>
                <a:ea typeface="Georgia"/>
                <a:cs typeface="Georgia"/>
                <a:sym typeface="Georgia"/>
              </a:rPr>
              <a:t>Mark </a:t>
            </a:r>
            <a:r>
              <a:rPr lang="en-US" sz="2800" b="1" i="0" u="none" strike="noStrike" cap="none">
                <a:solidFill>
                  <a:schemeClr val="dk1"/>
                </a:solidFill>
                <a:latin typeface="Georgia"/>
                <a:ea typeface="Georgia"/>
                <a:cs typeface="Georgia"/>
                <a:sym typeface="Georgia"/>
              </a:rPr>
              <a:t>t</a:t>
            </a:r>
            <a:r>
              <a:rPr lang="en-US" sz="2600" b="1" i="0" u="none" strike="noStrike" cap="none">
                <a:solidFill>
                  <a:schemeClr val="dk1"/>
                </a:solidFill>
                <a:latin typeface="Georgia"/>
                <a:ea typeface="Georgia"/>
                <a:cs typeface="Georgia"/>
                <a:sym typeface="Georgia"/>
              </a:rPr>
              <a:t>ype</a:t>
            </a:r>
            <a:r>
              <a:rPr lang="en-US" sz="2600" b="0" i="0" u="none" strike="noStrike" cap="none">
                <a:solidFill>
                  <a:schemeClr val="dk1"/>
                </a:solidFill>
                <a:latin typeface="Georgia"/>
                <a:ea typeface="Georgia"/>
                <a:cs typeface="Georgia"/>
                <a:sym typeface="Georgia"/>
              </a:rPr>
              <a:t>: line, bar, square, circle, shape, area, etc.</a:t>
            </a:r>
            <a:br>
              <a:rPr lang="en-US" sz="2600" b="0" i="0" u="none" strike="noStrike" cap="none">
                <a:solidFill>
                  <a:schemeClr val="dk1"/>
                </a:solidFill>
                <a:latin typeface="Georgia"/>
                <a:ea typeface="Georgia"/>
                <a:cs typeface="Georgia"/>
                <a:sym typeface="Georgia"/>
              </a:rPr>
            </a:br>
            <a:endParaRPr sz="26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6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VISUALIZATION PANE</a:t>
            </a:r>
            <a:endParaRPr sz="3200" b="1" i="0" u="none" strike="noStrike" cap="none">
              <a:solidFill>
                <a:schemeClr val="dk1"/>
              </a:solidFill>
              <a:latin typeface="Oswald"/>
              <a:ea typeface="Oswald"/>
              <a:cs typeface="Oswald"/>
              <a:sym typeface="Oswald"/>
            </a:endParaRPr>
          </a:p>
        </p:txBody>
      </p:sp>
      <p:sp>
        <p:nvSpPr>
          <p:cNvPr id="1058" name="Shape 1058"/>
          <p:cNvSpPr txBox="1">
            <a:spLocks noGrp="1"/>
          </p:cNvSpPr>
          <p:nvPr>
            <p:ph type="body" idx="4294967295"/>
          </p:nvPr>
        </p:nvSpPr>
        <p:spPr>
          <a:xfrm>
            <a:off x="0" y="1292225"/>
            <a:ext cx="11734800" cy="3810000"/>
          </a:xfrm>
          <a:prstGeom prst="rect">
            <a:avLst/>
          </a:prstGeom>
          <a:noFill/>
          <a:ln>
            <a:noFill/>
          </a:ln>
        </p:spPr>
        <p:txBody>
          <a:bodyPr spcFirstLastPara="1" wrap="square" lIns="0" tIns="0" rIns="0" bIns="0" anchor="t" anchorCtr="0">
            <a:noAutofit/>
          </a:bodyPr>
          <a:lstStyle/>
          <a:p>
            <a:pPr marL="239713" marR="0" lvl="0" indent="-239713" algn="l" rtl="0">
              <a:lnSpc>
                <a:spcPct val="100000"/>
              </a:lnSpc>
              <a:spcBef>
                <a:spcPts val="0"/>
              </a:spcBef>
              <a:spcAft>
                <a:spcPts val="0"/>
              </a:spcAft>
              <a:buClr>
                <a:schemeClr val="dk1"/>
              </a:buClr>
              <a:buSzPts val="2800"/>
              <a:buFont typeface="Georgia"/>
              <a:buNone/>
            </a:pPr>
            <a:endParaRPr sz="2800" b="1" i="0" u="none" strike="noStrike" cap="none">
              <a:solidFill>
                <a:schemeClr val="dk1"/>
              </a:solidFill>
              <a:latin typeface="Georgia"/>
              <a:ea typeface="Georgia"/>
              <a:cs typeface="Georgia"/>
              <a:sym typeface="Georgia"/>
            </a:endParaRPr>
          </a:p>
          <a:p>
            <a:pPr marL="239713" marR="0" lvl="0" indent="-239713" algn="l" rtl="0">
              <a:lnSpc>
                <a:spcPct val="100000"/>
              </a:lnSpc>
              <a:spcBef>
                <a:spcPts val="1200"/>
              </a:spcBef>
              <a:spcAft>
                <a:spcPts val="0"/>
              </a:spcAft>
              <a:buClr>
                <a:schemeClr val="dk1"/>
              </a:buClr>
              <a:buSzPts val="2800"/>
              <a:buFont typeface="Georgia"/>
              <a:buNone/>
            </a:pP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239713" marR="0" lvl="0" indent="-239713" algn="l" rtl="0">
              <a:lnSpc>
                <a:spcPct val="100000"/>
              </a:lnSpc>
              <a:spcBef>
                <a:spcPts val="2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059" name="Shape 1059"/>
          <p:cNvPicPr preferRelativeResize="0"/>
          <p:nvPr/>
        </p:nvPicPr>
        <p:blipFill rotWithShape="1">
          <a:blip r:embed="rId3">
            <a:alphaModFix/>
          </a:blip>
          <a:srcRect/>
          <a:stretch/>
        </p:blipFill>
        <p:spPr>
          <a:xfrm>
            <a:off x="1898469" y="1450137"/>
            <a:ext cx="9104275" cy="50170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p:nvPr/>
        </p:nvSpPr>
        <p:spPr>
          <a:xfrm>
            <a:off x="1540521" y="3514217"/>
            <a:ext cx="5490000" cy="2577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highlight>
                  <a:srgbClr val="FFFFFF"/>
                </a:highlight>
                <a:latin typeface="Georgia"/>
                <a:ea typeface="Georgia"/>
                <a:cs typeface="Georgia"/>
                <a:sym typeface="Georgia"/>
              </a:rPr>
              <a:t>1: Fundamentals of Tableau</a:t>
            </a:r>
            <a:endParaRPr sz="1400" b="0" i="0" u="none" strike="noStrike" cap="none">
              <a:solidFill>
                <a:srgbClr val="000000"/>
              </a:solidFill>
              <a:highlight>
                <a:srgbClr val="FFFFFF"/>
              </a:highlight>
              <a:latin typeface="Arial"/>
              <a:ea typeface="Arial"/>
              <a:cs typeface="Arial"/>
              <a:sym typeface="Arial"/>
            </a:endParaRPr>
          </a:p>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latin typeface="Georgia"/>
                <a:ea typeface="Georgia"/>
                <a:cs typeface="Georgia"/>
                <a:sym typeface="Georgia"/>
              </a:rPr>
              <a:t>2: Visual &amp; Text Manipulation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latin typeface="Georgia"/>
                <a:ea typeface="Georgia"/>
                <a:cs typeface="Georgia"/>
                <a:sym typeface="Georgia"/>
              </a:rPr>
              <a:t>3: Social Media Analysis*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highlight>
                  <a:srgbClr val="000000"/>
                </a:highlight>
                <a:latin typeface="Georgia"/>
                <a:ea typeface="Georgia"/>
                <a:cs typeface="Georgia"/>
                <a:sym typeface="Georgia"/>
              </a:rPr>
              <a:t>4: Calculations &amp; Analysis</a:t>
            </a:r>
            <a:endParaRPr sz="1400" b="0" i="0" u="none" strike="noStrike" cap="none">
              <a:solidFill>
                <a:srgbClr val="000000"/>
              </a:solidFill>
              <a:highlight>
                <a:srgbClr val="000000"/>
              </a:highlight>
              <a:latin typeface="Arial"/>
              <a:ea typeface="Arial"/>
              <a:cs typeface="Arial"/>
              <a:sym typeface="Arial"/>
            </a:endParaRPr>
          </a:p>
        </p:txBody>
      </p:sp>
      <p:sp>
        <p:nvSpPr>
          <p:cNvPr id="912" name="Shape 912"/>
          <p:cNvSpPr/>
          <p:nvPr/>
        </p:nvSpPr>
        <p:spPr>
          <a:xfrm>
            <a:off x="7197075" y="3514225"/>
            <a:ext cx="4892400" cy="2577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latin typeface="Georgia"/>
                <a:ea typeface="Georgia"/>
                <a:cs typeface="Georgia"/>
                <a:sym typeface="Georgia"/>
              </a:rPr>
              <a:t>5: Dashboards &amp; Storypoints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E52123"/>
                </a:solidFill>
                <a:latin typeface="Georgia"/>
                <a:ea typeface="Georgia"/>
                <a:cs typeface="Georgia"/>
                <a:sym typeface="Georgia"/>
              </a:rPr>
              <a:t>6: Statistical Analysis*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E52123"/>
              </a:buClr>
              <a:buSzPts val="2800"/>
              <a:buFont typeface="Georgia"/>
              <a:buNone/>
            </a:pPr>
            <a:r>
              <a:rPr lang="en-US" sz="2800" b="0" i="1" u="none" strike="noStrike" cap="none">
                <a:solidFill>
                  <a:srgbClr val="000000"/>
                </a:solidFill>
                <a:latin typeface="Georgia"/>
                <a:ea typeface="Georgia"/>
                <a:cs typeface="Georgia"/>
                <a:sym typeface="Georgia"/>
              </a:rPr>
              <a:t>7: Python &amp; Beyond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E52123"/>
              </a:buClr>
              <a:buSzPts val="1400"/>
              <a:buFont typeface="Georgia"/>
              <a:buNone/>
            </a:pPr>
            <a:endParaRPr sz="1400" b="0" i="0" u="none" strike="noStrike" cap="none">
              <a:solidFill>
                <a:srgbClr val="000000"/>
              </a:solidFill>
              <a:latin typeface="Arial"/>
              <a:ea typeface="Arial"/>
              <a:cs typeface="Arial"/>
              <a:sym typeface="Arial"/>
            </a:endParaRPr>
          </a:p>
        </p:txBody>
      </p:sp>
      <p:sp>
        <p:nvSpPr>
          <p:cNvPr id="913" name="Shape 913"/>
          <p:cNvSpPr/>
          <p:nvPr/>
        </p:nvSpPr>
        <p:spPr>
          <a:xfrm>
            <a:off x="635162" y="1807018"/>
            <a:ext cx="11734500" cy="13464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UNIT 3: VISUALIZATION</a:t>
            </a:r>
            <a:endParaRPr sz="9700" b="1" i="0" u="none" strike="noStrike" cap="none">
              <a:solidFill>
                <a:srgbClr val="FFFFFF"/>
              </a:solidFill>
              <a:latin typeface="Oswald"/>
              <a:ea typeface="Oswald"/>
              <a:cs typeface="Oswald"/>
              <a:sym typeface="Oswal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1"/>
                                        </p:tgtEl>
                                        <p:attrNameLst>
                                          <p:attrName>style.visibility</p:attrName>
                                        </p:attrNameLst>
                                      </p:cBhvr>
                                      <p:to>
                                        <p:strVal val="visible"/>
                                      </p:to>
                                    </p:set>
                                    <p:animEffect transition="in" filter="fade">
                                      <p:cBhvr>
                                        <p:cTn id="7" dur="500"/>
                                        <p:tgtEl>
                                          <p:spTgt spid="9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2"/>
                                        </p:tgtEl>
                                        <p:attrNameLst>
                                          <p:attrName>style.visibility</p:attrName>
                                        </p:attrNameLst>
                                      </p:cBhvr>
                                      <p:to>
                                        <p:strVal val="visible"/>
                                      </p:to>
                                    </p:set>
                                    <p:animEffect transition="in" filter="fade">
                                      <p:cBhvr>
                                        <p:cTn id="12"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sp>
        <p:nvSpPr>
          <p:cNvPr id="1065" name="Shape 1065"/>
          <p:cNvSpPr txBox="1">
            <a:spLocks noGrp="1"/>
          </p:cNvSpPr>
          <p:nvPr>
            <p:ph type="body" idx="4294967295"/>
          </p:nvPr>
        </p:nvSpPr>
        <p:spPr>
          <a:xfrm>
            <a:off x="0" y="1292225"/>
            <a:ext cx="11734800" cy="3810000"/>
          </a:xfrm>
          <a:prstGeom prst="rect">
            <a:avLst/>
          </a:prstGeom>
          <a:noFill/>
          <a:ln>
            <a:noFill/>
          </a:ln>
        </p:spPr>
        <p:txBody>
          <a:bodyPr spcFirstLastPara="1" wrap="square" lIns="0" tIns="0" rIns="0" bIns="0" anchor="t" anchorCtr="0">
            <a:noAutofit/>
          </a:bodyPr>
          <a:lstStyle/>
          <a:p>
            <a:pPr marL="239713" marR="0" lvl="0" indent="-239713" algn="l" rtl="0">
              <a:lnSpc>
                <a:spcPct val="100000"/>
              </a:lnSpc>
              <a:spcBef>
                <a:spcPts val="0"/>
              </a:spcBef>
              <a:spcAft>
                <a:spcPts val="0"/>
              </a:spcAft>
              <a:buClr>
                <a:schemeClr val="dk1"/>
              </a:buClr>
              <a:buSzPts val="2800"/>
              <a:buFont typeface="Georgia"/>
              <a:buNone/>
            </a:pPr>
            <a:endParaRPr sz="2800" b="1" i="0" u="none" strike="noStrike" cap="none">
              <a:solidFill>
                <a:schemeClr val="dk1"/>
              </a:solidFill>
              <a:latin typeface="Georgia"/>
              <a:ea typeface="Georgia"/>
              <a:cs typeface="Georgia"/>
              <a:sym typeface="Georgia"/>
            </a:endParaRPr>
          </a:p>
          <a:p>
            <a:pPr marL="239713" marR="0" lvl="0" indent="-239713" algn="l" rtl="0">
              <a:lnSpc>
                <a:spcPct val="100000"/>
              </a:lnSpc>
              <a:spcBef>
                <a:spcPts val="1200"/>
              </a:spcBef>
              <a:spcAft>
                <a:spcPts val="0"/>
              </a:spcAft>
              <a:buClr>
                <a:schemeClr val="dk1"/>
              </a:buClr>
              <a:buSzPts val="2800"/>
              <a:buFont typeface="Georgia"/>
              <a:buNone/>
            </a:pP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239713" marR="0" lvl="0" indent="-239713" algn="l" rtl="0">
              <a:lnSpc>
                <a:spcPct val="100000"/>
              </a:lnSpc>
              <a:spcBef>
                <a:spcPts val="2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066" name="Shape 1066"/>
          <p:cNvPicPr preferRelativeResize="0"/>
          <p:nvPr/>
        </p:nvPicPr>
        <p:blipFill rotWithShape="1">
          <a:blip r:embed="rId3">
            <a:alphaModFix/>
          </a:blip>
          <a:srcRect/>
          <a:stretch/>
        </p:blipFill>
        <p:spPr>
          <a:xfrm>
            <a:off x="2577126" y="1406297"/>
            <a:ext cx="7830791" cy="4985710"/>
          </a:xfrm>
          <a:prstGeom prst="rect">
            <a:avLst/>
          </a:prstGeom>
          <a:noFill/>
          <a:ln>
            <a:noFill/>
          </a:ln>
        </p:spPr>
      </p:pic>
      <p:pic>
        <p:nvPicPr>
          <p:cNvPr id="1067" name="Shape 1067">
            <a:hlinkClick r:id="rId4"/>
          </p:cNvPr>
          <p:cNvPicPr preferRelativeResize="0"/>
          <p:nvPr/>
        </p:nvPicPr>
        <p:blipFill rotWithShape="1">
          <a:blip r:embed="rId5">
            <a:alphaModFix/>
          </a:blip>
          <a:srcRect/>
          <a:stretch/>
        </p:blipFill>
        <p:spPr>
          <a:xfrm>
            <a:off x="9893306" y="547637"/>
            <a:ext cx="2473611" cy="8091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Shape 1072"/>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sp>
        <p:nvSpPr>
          <p:cNvPr id="1073" name="Shape 1073"/>
          <p:cNvSpPr txBox="1">
            <a:spLocks noGrp="1"/>
          </p:cNvSpPr>
          <p:nvPr>
            <p:ph type="body" idx="4294967295"/>
          </p:nvPr>
        </p:nvSpPr>
        <p:spPr>
          <a:xfrm>
            <a:off x="0" y="1292225"/>
            <a:ext cx="11734800" cy="3810000"/>
          </a:xfrm>
          <a:prstGeom prst="rect">
            <a:avLst/>
          </a:prstGeom>
          <a:noFill/>
          <a:ln>
            <a:noFill/>
          </a:ln>
        </p:spPr>
        <p:txBody>
          <a:bodyPr spcFirstLastPara="1" wrap="square" lIns="0" tIns="0" rIns="0" bIns="0" anchor="t" anchorCtr="0">
            <a:noAutofit/>
          </a:bodyPr>
          <a:lstStyle/>
          <a:p>
            <a:pPr marL="239713" marR="0" lvl="0" indent="-239713" algn="l" rtl="0">
              <a:lnSpc>
                <a:spcPct val="100000"/>
              </a:lnSpc>
              <a:spcBef>
                <a:spcPts val="0"/>
              </a:spcBef>
              <a:spcAft>
                <a:spcPts val="0"/>
              </a:spcAft>
              <a:buClr>
                <a:schemeClr val="dk1"/>
              </a:buClr>
              <a:buSzPts val="2800"/>
              <a:buFont typeface="Georgia"/>
              <a:buNone/>
            </a:pPr>
            <a:endParaRPr sz="2800" b="1" i="0" u="none" strike="noStrike" cap="none">
              <a:solidFill>
                <a:schemeClr val="dk1"/>
              </a:solidFill>
              <a:latin typeface="Georgia"/>
              <a:ea typeface="Georgia"/>
              <a:cs typeface="Georgia"/>
              <a:sym typeface="Georgia"/>
            </a:endParaRPr>
          </a:p>
          <a:p>
            <a:pPr marL="239713" marR="0" lvl="0" indent="-239713" algn="l" rtl="0">
              <a:lnSpc>
                <a:spcPct val="100000"/>
              </a:lnSpc>
              <a:spcBef>
                <a:spcPts val="1200"/>
              </a:spcBef>
              <a:spcAft>
                <a:spcPts val="0"/>
              </a:spcAft>
              <a:buClr>
                <a:schemeClr val="dk1"/>
              </a:buClr>
              <a:buSzPts val="2800"/>
              <a:buFont typeface="Georgia"/>
              <a:buNone/>
            </a:pP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239713" marR="0" lvl="0" indent="-239713" algn="l" rtl="0">
              <a:lnSpc>
                <a:spcPct val="100000"/>
              </a:lnSpc>
              <a:spcBef>
                <a:spcPts val="2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074" name="Shape 1074" descr="Image result"/>
          <p:cNvPicPr preferRelativeResize="0"/>
          <p:nvPr/>
        </p:nvPicPr>
        <p:blipFill rotWithShape="1">
          <a:blip r:embed="rId3">
            <a:alphaModFix/>
          </a:blip>
          <a:srcRect/>
          <a:stretch/>
        </p:blipFill>
        <p:spPr>
          <a:xfrm>
            <a:off x="2566450" y="1406297"/>
            <a:ext cx="7865341" cy="4853289"/>
          </a:xfrm>
          <a:prstGeom prst="rect">
            <a:avLst/>
          </a:prstGeom>
          <a:noFill/>
          <a:ln>
            <a:noFill/>
          </a:ln>
          <a:effectLst>
            <a:outerShdw blurRad="50800" dist="38100" dir="2700000" algn="tl" rotWithShape="0">
              <a:srgbClr val="000000">
                <a:alpha val="40000"/>
              </a:srgbClr>
            </a:outerShdw>
          </a:effectLst>
        </p:spPr>
      </p:pic>
      <p:pic>
        <p:nvPicPr>
          <p:cNvPr id="1075" name="Shape 1075">
            <a:hlinkClick r:id="rId4"/>
          </p:cNvPr>
          <p:cNvPicPr preferRelativeResize="0"/>
          <p:nvPr/>
        </p:nvPicPr>
        <p:blipFill rotWithShape="1">
          <a:blip r:embed="rId5">
            <a:alphaModFix/>
          </a:blip>
          <a:srcRect/>
          <a:stretch/>
        </p:blipFill>
        <p:spPr>
          <a:xfrm>
            <a:off x="9893306" y="547637"/>
            <a:ext cx="2473611" cy="8091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pic>
        <p:nvPicPr>
          <p:cNvPr id="1081" name="Shape 1081" descr="Image result for best tableau dashboards 2016"/>
          <p:cNvPicPr preferRelativeResize="0"/>
          <p:nvPr/>
        </p:nvPicPr>
        <p:blipFill rotWithShape="1">
          <a:blip r:embed="rId3">
            <a:alphaModFix/>
          </a:blip>
          <a:srcRect/>
          <a:stretch/>
        </p:blipFill>
        <p:spPr>
          <a:xfrm>
            <a:off x="1549400" y="1504710"/>
            <a:ext cx="9872980" cy="4936490"/>
          </a:xfrm>
          <a:prstGeom prst="rect">
            <a:avLst/>
          </a:prstGeom>
          <a:noFill/>
          <a:ln>
            <a:noFill/>
          </a:ln>
          <a:effectLst>
            <a:outerShdw blurRad="50800" dist="38100" dir="2700000" algn="tl" rotWithShape="0">
              <a:srgbClr val="000000">
                <a:alpha val="40000"/>
              </a:srgbClr>
            </a:outerShdw>
          </a:effectLst>
        </p:spPr>
      </p:pic>
      <p:pic>
        <p:nvPicPr>
          <p:cNvPr id="1082" name="Shape 1082">
            <a:hlinkClick r:id="rId4"/>
          </p:cNvPr>
          <p:cNvPicPr preferRelativeResize="0"/>
          <p:nvPr/>
        </p:nvPicPr>
        <p:blipFill rotWithShape="1">
          <a:blip r:embed="rId5">
            <a:alphaModFix/>
          </a:blip>
          <a:srcRect/>
          <a:stretch/>
        </p:blipFill>
        <p:spPr>
          <a:xfrm>
            <a:off x="9893306" y="547637"/>
            <a:ext cx="2473611" cy="8091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Shape 1087" descr="Image result for best tableau baseball dashboards"/>
          <p:cNvPicPr preferRelativeResize="0"/>
          <p:nvPr/>
        </p:nvPicPr>
        <p:blipFill rotWithShape="1">
          <a:blip r:embed="rId3">
            <a:alphaModFix/>
          </a:blip>
          <a:srcRect/>
          <a:stretch/>
        </p:blipFill>
        <p:spPr>
          <a:xfrm>
            <a:off x="635000" y="1816820"/>
            <a:ext cx="4743555" cy="4533143"/>
          </a:xfrm>
          <a:prstGeom prst="rect">
            <a:avLst/>
          </a:prstGeom>
          <a:no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pic>
      <p:sp>
        <p:nvSpPr>
          <p:cNvPr id="1088" name="Shape 1088"/>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sp>
        <p:nvSpPr>
          <p:cNvPr id="1089" name="Shape 1089"/>
          <p:cNvSpPr txBox="1">
            <a:spLocks noGrp="1"/>
          </p:cNvSpPr>
          <p:nvPr>
            <p:ph type="body" idx="4294967295"/>
          </p:nvPr>
        </p:nvSpPr>
        <p:spPr>
          <a:xfrm>
            <a:off x="0" y="1292225"/>
            <a:ext cx="11734800" cy="3810000"/>
          </a:xfrm>
          <a:prstGeom prst="rect">
            <a:avLst/>
          </a:prstGeom>
          <a:noFill/>
          <a:ln>
            <a:noFill/>
          </a:ln>
        </p:spPr>
        <p:txBody>
          <a:bodyPr spcFirstLastPara="1" wrap="square" lIns="0" tIns="0" rIns="0" bIns="0" anchor="t" anchorCtr="0">
            <a:noAutofit/>
          </a:bodyPr>
          <a:lstStyle/>
          <a:p>
            <a:pPr marL="239713" marR="0" lvl="0" indent="-239713" algn="l" rtl="0">
              <a:lnSpc>
                <a:spcPct val="100000"/>
              </a:lnSpc>
              <a:spcBef>
                <a:spcPts val="0"/>
              </a:spcBef>
              <a:spcAft>
                <a:spcPts val="0"/>
              </a:spcAft>
              <a:buClr>
                <a:schemeClr val="dk1"/>
              </a:buClr>
              <a:buSzPts val="2800"/>
              <a:buFont typeface="Georgia"/>
              <a:buNone/>
            </a:pPr>
            <a:endParaRPr sz="2800" b="1" i="0" u="none" strike="noStrike" cap="none">
              <a:solidFill>
                <a:schemeClr val="dk1"/>
              </a:solidFill>
              <a:latin typeface="Georgia"/>
              <a:ea typeface="Georgia"/>
              <a:cs typeface="Georgia"/>
              <a:sym typeface="Georgia"/>
            </a:endParaRPr>
          </a:p>
          <a:p>
            <a:pPr marL="239713" marR="0" lvl="0" indent="-239713" algn="l" rtl="0">
              <a:lnSpc>
                <a:spcPct val="100000"/>
              </a:lnSpc>
              <a:spcBef>
                <a:spcPts val="1200"/>
              </a:spcBef>
              <a:spcAft>
                <a:spcPts val="0"/>
              </a:spcAft>
              <a:buClr>
                <a:schemeClr val="dk1"/>
              </a:buClr>
              <a:buSzPts val="2800"/>
              <a:buFont typeface="Georgia"/>
              <a:buNone/>
            </a:pP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239713" marR="0" lvl="0" indent="-239713" algn="l" rtl="0">
              <a:lnSpc>
                <a:spcPct val="100000"/>
              </a:lnSpc>
              <a:spcBef>
                <a:spcPts val="2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090" name="Shape 1090"/>
          <p:cNvPicPr preferRelativeResize="0"/>
          <p:nvPr/>
        </p:nvPicPr>
        <p:blipFill rotWithShape="1">
          <a:blip r:embed="rId4">
            <a:alphaModFix/>
          </a:blip>
          <a:srcRect/>
          <a:stretch/>
        </p:blipFill>
        <p:spPr>
          <a:xfrm>
            <a:off x="6085683" y="2012327"/>
            <a:ext cx="6241182" cy="4136770"/>
          </a:xfrm>
          <a:prstGeom prst="rect">
            <a:avLst/>
          </a:prstGeom>
          <a:no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pic>
      <p:pic>
        <p:nvPicPr>
          <p:cNvPr id="1091" name="Shape 1091">
            <a:hlinkClick r:id="rId5"/>
          </p:cNvPr>
          <p:cNvPicPr preferRelativeResize="0"/>
          <p:nvPr/>
        </p:nvPicPr>
        <p:blipFill rotWithShape="1">
          <a:blip r:embed="rId6">
            <a:alphaModFix/>
          </a:blip>
          <a:srcRect/>
          <a:stretch/>
        </p:blipFill>
        <p:spPr>
          <a:xfrm>
            <a:off x="9893306" y="547637"/>
            <a:ext cx="2473611" cy="8091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Shape 1096"/>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pic>
        <p:nvPicPr>
          <p:cNvPr id="1097" name="Shape 1097"/>
          <p:cNvPicPr preferRelativeResize="0"/>
          <p:nvPr/>
        </p:nvPicPr>
        <p:blipFill rotWithShape="1">
          <a:blip r:embed="rId3">
            <a:alphaModFix/>
          </a:blip>
          <a:srcRect l="189" r="239"/>
          <a:stretch/>
        </p:blipFill>
        <p:spPr>
          <a:xfrm>
            <a:off x="2156691" y="1561572"/>
            <a:ext cx="8623843" cy="4843335"/>
          </a:xfrm>
          <a:prstGeom prst="rect">
            <a:avLst/>
          </a:prstGeom>
          <a:no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pic>
      <p:pic>
        <p:nvPicPr>
          <p:cNvPr id="1098" name="Shape 1098">
            <a:hlinkClick r:id="rId4"/>
          </p:cNvPr>
          <p:cNvPicPr preferRelativeResize="0"/>
          <p:nvPr/>
        </p:nvPicPr>
        <p:blipFill rotWithShape="1">
          <a:blip r:embed="rId5">
            <a:alphaModFix/>
          </a:blip>
          <a:srcRect/>
          <a:stretch/>
        </p:blipFill>
        <p:spPr>
          <a:xfrm>
            <a:off x="9893306" y="547637"/>
            <a:ext cx="2473611" cy="8091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Shape 1103"/>
          <p:cNvPicPr preferRelativeResize="0"/>
          <p:nvPr/>
        </p:nvPicPr>
        <p:blipFill rotWithShape="1">
          <a:blip r:embed="rId3">
            <a:alphaModFix/>
          </a:blip>
          <a:srcRect/>
          <a:stretch/>
        </p:blipFill>
        <p:spPr>
          <a:xfrm>
            <a:off x="755527" y="1559336"/>
            <a:ext cx="5246550" cy="4107437"/>
          </a:xfrm>
          <a:prstGeom prst="rect">
            <a:avLst/>
          </a:prstGeom>
          <a:noFill/>
          <a:ln>
            <a:noFill/>
          </a:ln>
          <a:effectLst>
            <a:outerShdw blurRad="50800" dist="38100" dir="2700000" algn="tl" rotWithShape="0">
              <a:srgbClr val="000000">
                <a:alpha val="40000"/>
              </a:srgbClr>
            </a:outerShdw>
          </a:effectLst>
        </p:spPr>
      </p:pic>
      <p:sp>
        <p:nvSpPr>
          <p:cNvPr id="1104" name="Shape 1104"/>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pic>
        <p:nvPicPr>
          <p:cNvPr id="1105" name="Shape 1105"/>
          <p:cNvPicPr preferRelativeResize="0"/>
          <p:nvPr/>
        </p:nvPicPr>
        <p:blipFill rotWithShape="1">
          <a:blip r:embed="rId4">
            <a:alphaModFix/>
          </a:blip>
          <a:srcRect t="960" b="3938"/>
          <a:stretch/>
        </p:blipFill>
        <p:spPr>
          <a:xfrm>
            <a:off x="3573149" y="2089825"/>
            <a:ext cx="5825621" cy="3894467"/>
          </a:xfrm>
          <a:prstGeom prst="rect">
            <a:avLst/>
          </a:prstGeom>
          <a:noFill/>
          <a:ln w="9525" cap="flat" cmpd="sng">
            <a:solidFill>
              <a:srgbClr val="0054C2"/>
            </a:solidFill>
            <a:prstDash val="solid"/>
            <a:round/>
            <a:headEnd type="none" w="sm" len="sm"/>
            <a:tailEnd type="none" w="sm" len="sm"/>
          </a:ln>
          <a:effectLst>
            <a:outerShdw blurRad="50800" dist="38100" dir="2700000" algn="tl" rotWithShape="0">
              <a:srgbClr val="000000">
                <a:alpha val="40000"/>
              </a:srgbClr>
            </a:outerShdw>
          </a:effectLst>
        </p:spPr>
      </p:pic>
      <p:pic>
        <p:nvPicPr>
          <p:cNvPr id="1106" name="Shape 1106"/>
          <p:cNvPicPr preferRelativeResize="0"/>
          <p:nvPr/>
        </p:nvPicPr>
        <p:blipFill rotWithShape="1">
          <a:blip r:embed="rId5">
            <a:alphaModFix/>
          </a:blip>
          <a:srcRect t="7070"/>
          <a:stretch/>
        </p:blipFill>
        <p:spPr>
          <a:xfrm>
            <a:off x="6575913" y="2839851"/>
            <a:ext cx="5458270" cy="3593506"/>
          </a:xfrm>
          <a:prstGeom prst="rect">
            <a:avLst/>
          </a:prstGeom>
          <a:no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pic>
      <p:pic>
        <p:nvPicPr>
          <p:cNvPr id="1107" name="Shape 1107">
            <a:hlinkClick r:id="rId6"/>
          </p:cNvPr>
          <p:cNvPicPr preferRelativeResize="0"/>
          <p:nvPr/>
        </p:nvPicPr>
        <p:blipFill rotWithShape="1">
          <a:blip r:embed="rId7">
            <a:alphaModFix/>
          </a:blip>
          <a:srcRect/>
          <a:stretch/>
        </p:blipFill>
        <p:spPr>
          <a:xfrm>
            <a:off x="9893306" y="547637"/>
            <a:ext cx="2473611" cy="8091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animEffect transition="in" filter="fade">
                                      <p:cBhvr>
                                        <p:cTn id="7" dur="500"/>
                                        <p:tgtEl>
                                          <p:spTgt spid="1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6"/>
                                        </p:tgtEl>
                                        <p:attrNameLst>
                                          <p:attrName>style.visibility</p:attrName>
                                        </p:attrNameLst>
                                      </p:cBhvr>
                                      <p:to>
                                        <p:strVal val="visible"/>
                                      </p:to>
                                    </p:set>
                                    <p:animEffect transition="in" filter="fade">
                                      <p:cBhvr>
                                        <p:cTn id="12" dur="500"/>
                                        <p:tgtEl>
                                          <p:spTgt spid="1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11"/>
        <p:cNvGrpSpPr/>
        <p:nvPr/>
      </p:nvGrpSpPr>
      <p:grpSpPr>
        <a:xfrm>
          <a:off x="0" y="0"/>
          <a:ext cx="0" cy="0"/>
          <a:chOff x="0" y="0"/>
          <a:chExt cx="0" cy="0"/>
        </a:xfrm>
      </p:grpSpPr>
      <p:sp>
        <p:nvSpPr>
          <p:cNvPr id="1112" name="Shape 1112"/>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EXAMPLES</a:t>
            </a:r>
            <a:endParaRPr sz="3200" b="1" i="0" u="none" strike="noStrike" cap="none">
              <a:solidFill>
                <a:schemeClr val="dk1"/>
              </a:solidFill>
              <a:latin typeface="Oswald"/>
              <a:ea typeface="Oswald"/>
              <a:cs typeface="Oswald"/>
              <a:sym typeface="Oswald"/>
            </a:endParaRPr>
          </a:p>
        </p:txBody>
      </p:sp>
      <p:grpSp>
        <p:nvGrpSpPr>
          <p:cNvPr id="1113" name="Shape 1113"/>
          <p:cNvGrpSpPr/>
          <p:nvPr/>
        </p:nvGrpSpPr>
        <p:grpSpPr>
          <a:xfrm>
            <a:off x="1473875" y="1762672"/>
            <a:ext cx="6297521" cy="4449866"/>
            <a:chOff x="2692406" y="1571399"/>
            <a:chExt cx="7620000" cy="5384338"/>
          </a:xfrm>
        </p:grpSpPr>
        <p:pic>
          <p:nvPicPr>
            <p:cNvPr id="1114" name="Shape 1114" descr="Image result for ipad"/>
            <p:cNvPicPr preferRelativeResize="0"/>
            <p:nvPr/>
          </p:nvPicPr>
          <p:blipFill rotWithShape="1">
            <a:blip r:embed="rId3">
              <a:alphaModFix/>
            </a:blip>
            <a:srcRect/>
            <a:stretch/>
          </p:blipFill>
          <p:spPr>
            <a:xfrm>
              <a:off x="2692406" y="1571399"/>
              <a:ext cx="7620000" cy="5384338"/>
            </a:xfrm>
            <a:prstGeom prst="rect">
              <a:avLst/>
            </a:prstGeom>
            <a:noFill/>
            <a:ln>
              <a:noFill/>
            </a:ln>
          </p:spPr>
        </p:pic>
        <p:pic>
          <p:nvPicPr>
            <p:cNvPr id="1115" name="Shape 1115"/>
            <p:cNvPicPr preferRelativeResize="0"/>
            <p:nvPr/>
          </p:nvPicPr>
          <p:blipFill rotWithShape="1">
            <a:blip r:embed="rId4">
              <a:alphaModFix/>
            </a:blip>
            <a:srcRect/>
            <a:stretch/>
          </p:blipFill>
          <p:spPr>
            <a:xfrm>
              <a:off x="3391323" y="1926771"/>
              <a:ext cx="6228322" cy="4686955"/>
            </a:xfrm>
            <a:prstGeom prst="rect">
              <a:avLst/>
            </a:prstGeom>
            <a:noFill/>
            <a:ln>
              <a:noFill/>
            </a:ln>
          </p:spPr>
        </p:pic>
      </p:grpSp>
      <p:grpSp>
        <p:nvGrpSpPr>
          <p:cNvPr id="1116" name="Shape 1116"/>
          <p:cNvGrpSpPr/>
          <p:nvPr/>
        </p:nvGrpSpPr>
        <p:grpSpPr>
          <a:xfrm>
            <a:off x="7905829" y="1829584"/>
            <a:ext cx="4329545" cy="4329545"/>
            <a:chOff x="8306223" y="1793421"/>
            <a:chExt cx="4762500" cy="4762500"/>
          </a:xfrm>
        </p:grpSpPr>
        <p:pic>
          <p:nvPicPr>
            <p:cNvPr id="1117" name="Shape 1117" descr="Related image"/>
            <p:cNvPicPr preferRelativeResize="0"/>
            <p:nvPr/>
          </p:nvPicPr>
          <p:blipFill rotWithShape="1">
            <a:blip r:embed="rId5">
              <a:alphaModFix/>
            </a:blip>
            <a:srcRect/>
            <a:stretch/>
          </p:blipFill>
          <p:spPr>
            <a:xfrm>
              <a:off x="8306223" y="1793421"/>
              <a:ext cx="4762500" cy="4762500"/>
            </a:xfrm>
            <a:prstGeom prst="rect">
              <a:avLst/>
            </a:prstGeom>
            <a:noFill/>
            <a:ln>
              <a:noFill/>
            </a:ln>
            <a:effectLst>
              <a:outerShdw blurRad="50800" dist="38100" dir="2700000" algn="tl" rotWithShape="0">
                <a:srgbClr val="000000">
                  <a:alpha val="40000"/>
                </a:srgbClr>
              </a:outerShdw>
            </a:effectLst>
          </p:spPr>
        </p:pic>
        <p:pic>
          <p:nvPicPr>
            <p:cNvPr id="1118" name="Shape 1118"/>
            <p:cNvPicPr preferRelativeResize="0"/>
            <p:nvPr/>
          </p:nvPicPr>
          <p:blipFill rotWithShape="1">
            <a:blip r:embed="rId6">
              <a:alphaModFix/>
            </a:blip>
            <a:srcRect b="5728"/>
            <a:stretch/>
          </p:blipFill>
          <p:spPr>
            <a:xfrm>
              <a:off x="9678957" y="2493783"/>
              <a:ext cx="1999963" cy="3270629"/>
            </a:xfrm>
            <a:prstGeom prst="rect">
              <a:avLst/>
            </a:prstGeom>
            <a:noFill/>
            <a:ln>
              <a:noFill/>
            </a:ln>
          </p:spPr>
        </p:pic>
      </p:grpSp>
      <p:pic>
        <p:nvPicPr>
          <p:cNvPr id="1119" name="Shape 1119">
            <a:hlinkClick r:id="rId7"/>
          </p:cNvPr>
          <p:cNvPicPr preferRelativeResize="0"/>
          <p:nvPr/>
        </p:nvPicPr>
        <p:blipFill rotWithShape="1">
          <a:blip r:embed="rId8">
            <a:alphaModFix/>
          </a:blip>
          <a:srcRect/>
          <a:stretch/>
        </p:blipFill>
        <p:spPr>
          <a:xfrm>
            <a:off x="9871464" y="716676"/>
            <a:ext cx="2153242" cy="471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Shape 1124"/>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125" name="Shape 1125"/>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GUIDED PRACTICE:</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CONNECT TO DATA</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Shape 1130"/>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DATA AND NAVIGATE</a:t>
            </a:r>
            <a:endParaRPr sz="3200" b="1" i="0" u="none" strike="noStrike" cap="none">
              <a:solidFill>
                <a:schemeClr val="dk1"/>
              </a:solidFill>
              <a:latin typeface="Oswald"/>
              <a:ea typeface="Oswald"/>
              <a:cs typeface="Oswald"/>
              <a:sym typeface="Oswald"/>
            </a:endParaRPr>
          </a:p>
        </p:txBody>
      </p:sp>
      <p:sp>
        <p:nvSpPr>
          <p:cNvPr id="1131" name="Shape 1131"/>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4000"/>
              </a:lnSpc>
              <a:spcBef>
                <a:spcPts val="0"/>
              </a:spcBef>
              <a:spcAft>
                <a:spcPts val="0"/>
              </a:spcAft>
              <a:buClr>
                <a:schemeClr val="dk1"/>
              </a:buClr>
              <a:buSzPts val="2800"/>
              <a:buFont typeface="Georgia"/>
              <a:buAutoNum type="arabicPeriod"/>
            </a:pPr>
            <a:r>
              <a:rPr lang="en-US" sz="2800" b="0" i="0" u="none" strike="noStrike" cap="none">
                <a:solidFill>
                  <a:schemeClr val="dk1"/>
                </a:solidFill>
                <a:latin typeface="Georgia"/>
                <a:ea typeface="Georgia"/>
                <a:cs typeface="Georgia"/>
                <a:sym typeface="Georgia"/>
              </a:rPr>
              <a:t>For this lesson, we will be using the </a:t>
            </a:r>
            <a:r>
              <a:rPr lang="en-US" sz="2800" b="0" i="0" u="sng" strike="noStrike" cap="none">
                <a:solidFill>
                  <a:schemeClr val="hlink"/>
                </a:solidFill>
                <a:latin typeface="Georgia"/>
                <a:ea typeface="Georgia"/>
                <a:cs typeface="Georgia"/>
                <a:sym typeface="Georgia"/>
                <a:hlinkClick r:id="rId3"/>
              </a:rPr>
              <a:t>Divvy bike share data</a:t>
            </a:r>
            <a:r>
              <a:rPr lang="en-US" sz="2800" b="0" i="0" u="none" strike="noStrike" cap="none">
                <a:solidFill>
                  <a:schemeClr val="dk1"/>
                </a:solidFill>
                <a:latin typeface="Georgia"/>
                <a:ea typeface="Georgia"/>
                <a:cs typeface="Georgia"/>
                <a:sym typeface="Georgia"/>
              </a:rPr>
              <a:t>.</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0"/>
              </a:spcBef>
              <a:spcAft>
                <a:spcPts val="0"/>
              </a:spcAft>
              <a:buClr>
                <a:schemeClr val="dk1"/>
              </a:buClr>
              <a:buSzPts val="2800"/>
              <a:buFont typeface="Georgia"/>
              <a:buAutoNum type="arabicPeriod"/>
            </a:pPr>
            <a:r>
              <a:rPr lang="en-US" sz="2800" b="0" i="0" u="none" strike="noStrike" cap="none">
                <a:solidFill>
                  <a:schemeClr val="dk1"/>
                </a:solidFill>
                <a:latin typeface="Georgia"/>
                <a:ea typeface="Georgia"/>
                <a:cs typeface="Georgia"/>
                <a:sym typeface="Georgia"/>
              </a:rPr>
              <a:t>We’ll work through the data together, asking questions as we go.</a:t>
            </a:r>
            <a:endParaRPr sz="2800" b="0" i="0" u="none" strike="noStrike" cap="none">
              <a:solidFill>
                <a:schemeClr val="dk1"/>
              </a:solidFill>
              <a:latin typeface="Georgia"/>
              <a:ea typeface="Georgia"/>
              <a:cs typeface="Georgia"/>
              <a:sym typeface="Georgia"/>
            </a:endParaRPr>
          </a:p>
          <a:p>
            <a:pPr marL="457200" marR="0" lvl="0" indent="-406400" algn="l" rtl="0">
              <a:lnSpc>
                <a:spcPct val="114000"/>
              </a:lnSpc>
              <a:spcBef>
                <a:spcPts val="0"/>
              </a:spcBef>
              <a:spcAft>
                <a:spcPts val="0"/>
              </a:spcAft>
              <a:buClr>
                <a:schemeClr val="dk1"/>
              </a:buClr>
              <a:buSzPts val="2800"/>
              <a:buFont typeface="Georgia"/>
              <a:buAutoNum type="arabicPeriod"/>
            </a:pPr>
            <a:r>
              <a:rPr lang="en-US" sz="2800" b="0" i="0" u="none" strike="noStrike" cap="none">
                <a:solidFill>
                  <a:schemeClr val="dk1"/>
                </a:solidFill>
                <a:latin typeface="Georgia"/>
                <a:ea typeface="Georgia"/>
                <a:cs typeface="Georgia"/>
                <a:sym typeface="Georgia"/>
              </a:rPr>
              <a:t>For context, in this data set:</a:t>
            </a:r>
            <a:endParaRPr sz="2800" b="0" i="0" u="none" strike="noStrike" cap="none">
              <a:solidFill>
                <a:schemeClr val="dk1"/>
              </a:solidFill>
              <a:latin typeface="Georgia"/>
              <a:ea typeface="Georgia"/>
              <a:cs typeface="Georgia"/>
              <a:sym typeface="Georgia"/>
            </a:endParaRPr>
          </a:p>
          <a:p>
            <a:pPr marL="914400" marR="0" lvl="1" indent="-393700" algn="l" rtl="0">
              <a:lnSpc>
                <a:spcPct val="114000"/>
              </a:lnSpc>
              <a:spcBef>
                <a:spcPts val="0"/>
              </a:spcBef>
              <a:spcAft>
                <a:spcPts val="0"/>
              </a:spcAft>
              <a:buClr>
                <a:schemeClr val="dk1"/>
              </a:buClr>
              <a:buSzPts val="2600"/>
              <a:buFont typeface="Georgia"/>
              <a:buAutoNum type="alphaLcPeriod"/>
            </a:pPr>
            <a:r>
              <a:rPr lang="en-US" sz="2600" b="0" i="0" u="none" strike="noStrike" cap="none">
                <a:solidFill>
                  <a:schemeClr val="dk1"/>
                </a:solidFill>
                <a:latin typeface="Georgia"/>
                <a:ea typeface="Georgia"/>
                <a:cs typeface="Georgia"/>
                <a:sym typeface="Georgia"/>
              </a:rPr>
              <a:t>Every row of data is a trip.</a:t>
            </a:r>
            <a:endParaRPr sz="2600" b="0" i="0" u="none" strike="noStrike" cap="none">
              <a:solidFill>
                <a:schemeClr val="dk1"/>
              </a:solidFill>
              <a:latin typeface="Georgia"/>
              <a:ea typeface="Georgia"/>
              <a:cs typeface="Georgia"/>
              <a:sym typeface="Georgia"/>
            </a:endParaRPr>
          </a:p>
          <a:p>
            <a:pPr marL="914400" marR="0" lvl="1" indent="-393700" algn="l" rtl="0">
              <a:lnSpc>
                <a:spcPct val="114000"/>
              </a:lnSpc>
              <a:spcBef>
                <a:spcPts val="0"/>
              </a:spcBef>
              <a:spcAft>
                <a:spcPts val="0"/>
              </a:spcAft>
              <a:buClr>
                <a:schemeClr val="dk1"/>
              </a:buClr>
              <a:buSzPts val="2600"/>
              <a:buFont typeface="Georgia"/>
              <a:buAutoNum type="alphaLcPeriod"/>
            </a:pPr>
            <a:r>
              <a:rPr lang="en-US" sz="2600" b="0" i="0" u="none" strike="noStrike" cap="none">
                <a:solidFill>
                  <a:schemeClr val="dk1"/>
                </a:solidFill>
                <a:latin typeface="Georgia"/>
                <a:ea typeface="Georgia"/>
                <a:cs typeface="Georgia"/>
                <a:sym typeface="Georgia"/>
              </a:rPr>
              <a:t>Every trip has a start and stop time.</a:t>
            </a:r>
            <a:endParaRPr sz="2600" b="0" i="0" u="none" strike="noStrike" cap="none">
              <a:solidFill>
                <a:schemeClr val="dk1"/>
              </a:solidFill>
              <a:latin typeface="Georgia"/>
              <a:ea typeface="Georgia"/>
              <a:cs typeface="Georgia"/>
              <a:sym typeface="Georgia"/>
            </a:endParaRPr>
          </a:p>
          <a:p>
            <a:pPr marL="914400" marR="0" lvl="1" indent="-393700" algn="l" rtl="0">
              <a:lnSpc>
                <a:spcPct val="114000"/>
              </a:lnSpc>
              <a:spcBef>
                <a:spcPts val="0"/>
              </a:spcBef>
              <a:spcAft>
                <a:spcPts val="0"/>
              </a:spcAft>
              <a:buClr>
                <a:schemeClr val="dk1"/>
              </a:buClr>
              <a:buSzPts val="2600"/>
              <a:buFont typeface="Georgia"/>
              <a:buAutoNum type="alphaLcPeriod"/>
            </a:pPr>
            <a:r>
              <a:rPr lang="en-US" sz="2600" b="0" i="0" u="none" strike="noStrike" cap="none">
                <a:solidFill>
                  <a:schemeClr val="dk1"/>
                </a:solidFill>
                <a:latin typeface="Georgia"/>
                <a:ea typeface="Georgia"/>
                <a:cs typeface="Georgia"/>
                <a:sym typeface="Georgia"/>
              </a:rPr>
              <a:t>Every trip has a “from” location and “to” location.</a:t>
            </a:r>
            <a:endParaRPr sz="26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6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pic>
        <p:nvPicPr>
          <p:cNvPr id="1136" name="Shape 1136"/>
          <p:cNvPicPr preferRelativeResize="0"/>
          <p:nvPr/>
        </p:nvPicPr>
        <p:blipFill rotWithShape="1">
          <a:blip r:embed="rId3">
            <a:alphaModFix/>
          </a:blip>
          <a:srcRect/>
          <a:stretch/>
        </p:blipFill>
        <p:spPr>
          <a:xfrm>
            <a:off x="1234269" y="431444"/>
            <a:ext cx="8821999" cy="6066460"/>
          </a:xfrm>
          <a:prstGeom prst="rect">
            <a:avLst/>
          </a:prstGeom>
          <a:noFill/>
          <a:ln>
            <a:noFill/>
          </a:ln>
        </p:spPr>
      </p:pic>
      <p:pic>
        <p:nvPicPr>
          <p:cNvPr id="1137" name="Shape 1137"/>
          <p:cNvPicPr preferRelativeResize="0"/>
          <p:nvPr/>
        </p:nvPicPr>
        <p:blipFill rotWithShape="1">
          <a:blip r:embed="rId4">
            <a:alphaModFix/>
          </a:blip>
          <a:srcRect/>
          <a:stretch/>
        </p:blipFill>
        <p:spPr>
          <a:xfrm>
            <a:off x="7841886" y="3606353"/>
            <a:ext cx="2519774" cy="2559434"/>
          </a:xfrm>
          <a:prstGeom prst="rect">
            <a:avLst/>
          </a:prstGeom>
          <a:noFill/>
          <a:ln>
            <a:noFill/>
          </a:ln>
        </p:spPr>
      </p:pic>
      <p:pic>
        <p:nvPicPr>
          <p:cNvPr id="1138" name="Shape 1138"/>
          <p:cNvPicPr preferRelativeResize="0"/>
          <p:nvPr/>
        </p:nvPicPr>
        <p:blipFill rotWithShape="1">
          <a:blip r:embed="rId5">
            <a:alphaModFix/>
          </a:blip>
          <a:srcRect/>
          <a:stretch/>
        </p:blipFill>
        <p:spPr>
          <a:xfrm>
            <a:off x="9630636" y="4088753"/>
            <a:ext cx="2437874" cy="24091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body" idx="1"/>
          </p:nvPr>
        </p:nvSpPr>
        <p:spPr>
          <a:xfrm>
            <a:off x="711200" y="2303253"/>
            <a:ext cx="11734800" cy="4376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After this lesson, you will be able to:</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Connect and prepare data to import into Tableau.</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Navigate the Tableau interface.</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Build graphs, calculations, dashboards, and stories.</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Learn to discriminate between discrete and continuous dates in Tableau.</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Apply your new skills to sample data.</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39713" marR="0" lvl="0" indent="-61913" algn="l" rtl="0">
              <a:lnSpc>
                <a:spcPct val="115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
        <p:nvSpPr>
          <p:cNvPr id="919" name="Shape 919"/>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920" name="Shape 920"/>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5400" b="1" i="0" u="none" strike="noStrike" cap="none">
                <a:solidFill>
                  <a:schemeClr val="dk1"/>
                </a:solidFill>
                <a:latin typeface="Oswald"/>
                <a:ea typeface="Oswald"/>
                <a:cs typeface="Oswald"/>
                <a:sym typeface="Oswald"/>
              </a:rPr>
              <a:t>LEARNING OBJECTIVES</a:t>
            </a:r>
            <a:endParaRPr sz="5400" b="1" i="0" u="none" strike="noStrike" cap="none">
              <a:solidFill>
                <a:schemeClr val="dk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Shape 1143">
            <a:hlinkClick r:id="rId3"/>
          </p:cNvPr>
          <p:cNvPicPr preferRelativeResize="0"/>
          <p:nvPr/>
        </p:nvPicPr>
        <p:blipFill rotWithShape="1">
          <a:blip r:embed="rId4">
            <a:alphaModFix/>
          </a:blip>
          <a:srcRect r="84065" b="91446"/>
          <a:stretch/>
        </p:blipFill>
        <p:spPr>
          <a:xfrm>
            <a:off x="9869567" y="415617"/>
            <a:ext cx="1546353" cy="570839"/>
          </a:xfrm>
          <a:prstGeom prst="rect">
            <a:avLst/>
          </a:prstGeom>
          <a:noFill/>
          <a:ln>
            <a:noFill/>
          </a:ln>
        </p:spPr>
      </p:pic>
      <p:sp>
        <p:nvSpPr>
          <p:cNvPr id="1144" name="Shape 1144"/>
          <p:cNvSpPr txBox="1"/>
          <p:nvPr/>
        </p:nvSpPr>
        <p:spPr>
          <a:xfrm>
            <a:off x="1644229" y="985861"/>
            <a:ext cx="5354984" cy="53245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Metadata for </a:t>
            </a:r>
            <a:r>
              <a:rPr lang="en-US" sz="1800" b="1" i="0" u="none" strike="noStrike" cap="none">
                <a:solidFill>
                  <a:srgbClr val="000000"/>
                </a:solidFill>
                <a:latin typeface="Calibri"/>
                <a:ea typeface="Calibri"/>
                <a:cs typeface="Calibri"/>
                <a:sym typeface="Calibri"/>
              </a:rPr>
              <a:t>Trips Tables</a:t>
            </a:r>
            <a:r>
              <a:rPr lang="en-US" sz="18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Variables</a:t>
            </a: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trip_id</a:t>
            </a:r>
            <a:r>
              <a:rPr lang="en-US" sz="1400" b="0" i="0" u="none" strike="noStrike" cap="none">
                <a:solidFill>
                  <a:srgbClr val="000000"/>
                </a:solidFill>
                <a:latin typeface="Calibri"/>
                <a:ea typeface="Calibri"/>
                <a:cs typeface="Calibri"/>
                <a:sym typeface="Calibri"/>
              </a:rPr>
              <a:t>: ID attached to each trip taken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starttime</a:t>
            </a:r>
            <a:r>
              <a:rPr lang="en-US" sz="1400" b="0" i="0" u="none" strike="noStrike" cap="none">
                <a:solidFill>
                  <a:srgbClr val="000000"/>
                </a:solidFill>
                <a:latin typeface="Calibri"/>
                <a:ea typeface="Calibri"/>
                <a:cs typeface="Calibri"/>
                <a:sym typeface="Calibri"/>
              </a:rPr>
              <a:t>: day and time trip started, in CST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stoptime</a:t>
            </a:r>
            <a:r>
              <a:rPr lang="en-US" sz="1400" b="0" i="0" u="none" strike="noStrike" cap="none">
                <a:solidFill>
                  <a:srgbClr val="000000"/>
                </a:solidFill>
                <a:latin typeface="Calibri"/>
                <a:ea typeface="Calibri"/>
                <a:cs typeface="Calibri"/>
                <a:sym typeface="Calibri"/>
              </a:rPr>
              <a:t>: day and time trip ended, in CST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bikeid</a:t>
            </a:r>
            <a:r>
              <a:rPr lang="en-US" sz="1400" b="0" i="0" u="none" strike="noStrike" cap="none">
                <a:solidFill>
                  <a:srgbClr val="000000"/>
                </a:solidFill>
                <a:latin typeface="Calibri"/>
                <a:ea typeface="Calibri"/>
                <a:cs typeface="Calibri"/>
                <a:sym typeface="Calibri"/>
              </a:rPr>
              <a:t>: ID attached to each bike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tripduration</a:t>
            </a:r>
            <a:r>
              <a:rPr lang="en-US" sz="1400" b="0" i="0" u="none" strike="noStrike" cap="none">
                <a:solidFill>
                  <a:srgbClr val="000000"/>
                </a:solidFill>
                <a:latin typeface="Calibri"/>
                <a:ea typeface="Calibri"/>
                <a:cs typeface="Calibri"/>
                <a:sym typeface="Calibri"/>
              </a:rPr>
              <a:t>: time of trip in seconds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from_station_name</a:t>
            </a:r>
            <a:r>
              <a:rPr lang="en-US" sz="1400" b="0" i="0" u="none" strike="noStrike" cap="none">
                <a:solidFill>
                  <a:srgbClr val="000000"/>
                </a:solidFill>
                <a:latin typeface="Calibri"/>
                <a:ea typeface="Calibri"/>
                <a:cs typeface="Calibri"/>
                <a:sym typeface="Calibri"/>
              </a:rPr>
              <a:t>: name of station where trip originated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to_station_name</a:t>
            </a:r>
            <a:r>
              <a:rPr lang="en-US" sz="1400" b="0" i="0" u="none" strike="noStrike" cap="none">
                <a:solidFill>
                  <a:srgbClr val="000000"/>
                </a:solidFill>
                <a:latin typeface="Calibri"/>
                <a:ea typeface="Calibri"/>
                <a:cs typeface="Calibri"/>
                <a:sym typeface="Calibri"/>
              </a:rPr>
              <a:t>: name of station where trip terminated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from_station_id</a:t>
            </a:r>
            <a:r>
              <a:rPr lang="en-US" sz="1400" b="0" i="0" u="none" strike="noStrike" cap="none">
                <a:solidFill>
                  <a:srgbClr val="000000"/>
                </a:solidFill>
                <a:latin typeface="Calibri"/>
                <a:ea typeface="Calibri"/>
                <a:cs typeface="Calibri"/>
                <a:sym typeface="Calibri"/>
              </a:rPr>
              <a:t>: ID of station where trip originated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to_station_id</a:t>
            </a:r>
            <a:r>
              <a:rPr lang="en-US" sz="1400" b="0" i="0" u="none" strike="noStrike" cap="none">
                <a:solidFill>
                  <a:srgbClr val="000000"/>
                </a:solidFill>
                <a:latin typeface="Calibri"/>
                <a:ea typeface="Calibri"/>
                <a:cs typeface="Calibri"/>
                <a:sym typeface="Calibri"/>
              </a:rPr>
              <a:t>: ID of station where trip terminated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usertype</a:t>
            </a:r>
            <a:r>
              <a:rPr lang="en-US" sz="1400" b="0" i="0" u="none" strike="noStrike" cap="none">
                <a:solidFill>
                  <a:srgbClr val="000000"/>
                </a:solidFill>
                <a:latin typeface="Calibri"/>
                <a:ea typeface="Calibri"/>
                <a:cs typeface="Calibri"/>
                <a:sym typeface="Calibri"/>
              </a:rPr>
              <a:t>: "Customer" is a rider who purchased a 24-Hour Pass; "Subscriber" is a rider who purchased an Annual Membership; "Dependent" is a family member related to a Subscriber;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gender</a:t>
            </a:r>
            <a:r>
              <a:rPr lang="en-US" sz="1400" b="0" i="0" u="none" strike="noStrike" cap="none">
                <a:solidFill>
                  <a:srgbClr val="000000"/>
                </a:solidFill>
                <a:latin typeface="Calibri"/>
                <a:ea typeface="Calibri"/>
                <a:cs typeface="Calibri"/>
                <a:sym typeface="Calibri"/>
              </a:rPr>
              <a:t>: gender of rider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birthyear</a:t>
            </a:r>
            <a:r>
              <a:rPr lang="en-US" sz="1400" b="0" i="0" u="none" strike="noStrike" cap="none">
                <a:solidFill>
                  <a:srgbClr val="000000"/>
                </a:solidFill>
                <a:latin typeface="Calibri"/>
                <a:ea typeface="Calibri"/>
                <a:cs typeface="Calibri"/>
                <a:sym typeface="Calibri"/>
              </a:rPr>
              <a:t>: birth year of rider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Notes</a:t>
            </a: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First row contains column names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Trips that did not include a start or end date were </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removed from original table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Gender and birthday are </a:t>
            </a:r>
            <a:r>
              <a:rPr lang="en-US" sz="1400" b="0" i="1" u="none" strike="noStrike" cap="none">
                <a:solidFill>
                  <a:srgbClr val="000000"/>
                </a:solidFill>
                <a:latin typeface="Calibri"/>
                <a:ea typeface="Calibri"/>
                <a:cs typeface="Calibri"/>
                <a:sym typeface="Calibri"/>
              </a:rPr>
              <a:t>only</a:t>
            </a:r>
            <a:r>
              <a:rPr lang="en-US" sz="1400" b="0" i="0" u="none" strike="noStrike" cap="none">
                <a:solidFill>
                  <a:srgbClr val="000000"/>
                </a:solidFill>
                <a:latin typeface="Calibri"/>
                <a:ea typeface="Calibri"/>
                <a:cs typeface="Calibri"/>
                <a:sym typeface="Calibri"/>
              </a:rPr>
              <a:t> available for Subscribers</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(or their Dependents)</a:t>
            </a:r>
            <a:endParaRPr sz="1400" b="0" i="0" u="none" strike="noStrike" cap="none">
              <a:solidFill>
                <a:srgbClr val="000000"/>
              </a:solidFill>
              <a:latin typeface="Arial"/>
              <a:ea typeface="Arial"/>
              <a:cs typeface="Arial"/>
              <a:sym typeface="Arial"/>
            </a:endParaRPr>
          </a:p>
        </p:txBody>
      </p:sp>
      <p:sp>
        <p:nvSpPr>
          <p:cNvPr id="1145" name="Shape 1145"/>
          <p:cNvSpPr txBox="1"/>
          <p:nvPr/>
        </p:nvSpPr>
        <p:spPr>
          <a:xfrm>
            <a:off x="7288842" y="987613"/>
            <a:ext cx="4535854"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Metadata for </a:t>
            </a:r>
            <a:r>
              <a:rPr lang="en-US" sz="1800" b="1" i="0" u="none" strike="noStrike" cap="none">
                <a:solidFill>
                  <a:srgbClr val="000000"/>
                </a:solidFill>
                <a:latin typeface="Calibri"/>
                <a:ea typeface="Calibri"/>
                <a:cs typeface="Calibri"/>
                <a:sym typeface="Calibri"/>
              </a:rPr>
              <a:t>Divvy Stations Table</a:t>
            </a:r>
            <a:r>
              <a:rPr lang="en-US" sz="18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Variables</a:t>
            </a: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id</a:t>
            </a:r>
            <a:r>
              <a:rPr lang="en-US" sz="1400" b="0" i="0" u="none" strike="noStrike" cap="none">
                <a:solidFill>
                  <a:srgbClr val="000000"/>
                </a:solidFill>
                <a:latin typeface="Calibri"/>
                <a:ea typeface="Calibri"/>
                <a:cs typeface="Calibri"/>
                <a:sym typeface="Calibri"/>
              </a:rPr>
              <a:t>: ID attached to each station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name</a:t>
            </a:r>
            <a:r>
              <a:rPr lang="en-US" sz="1400" b="0" i="0" u="none" strike="noStrike" cap="none">
                <a:solidFill>
                  <a:srgbClr val="000000"/>
                </a:solidFill>
                <a:latin typeface="Calibri"/>
                <a:ea typeface="Calibri"/>
                <a:cs typeface="Calibri"/>
                <a:sym typeface="Calibri"/>
              </a:rPr>
              <a:t>: station 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latitude</a:t>
            </a:r>
            <a:r>
              <a:rPr lang="en-US" sz="1400" b="0" i="0" u="none" strike="noStrike" cap="none">
                <a:solidFill>
                  <a:srgbClr val="000000"/>
                </a:solidFill>
                <a:latin typeface="Calibri"/>
                <a:ea typeface="Calibri"/>
                <a:cs typeface="Calibri"/>
                <a:sym typeface="Calibri"/>
              </a:rPr>
              <a:t>: station latitude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longitude</a:t>
            </a:r>
            <a:r>
              <a:rPr lang="en-US" sz="1400" b="0" i="0" u="none" strike="noStrike" cap="none">
                <a:solidFill>
                  <a:srgbClr val="000000"/>
                </a:solidFill>
                <a:latin typeface="Calibri"/>
                <a:ea typeface="Calibri"/>
                <a:cs typeface="Calibri"/>
                <a:sym typeface="Calibri"/>
              </a:rPr>
              <a:t>: station longitude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dpcapacity</a:t>
            </a:r>
            <a:r>
              <a:rPr lang="en-US" sz="1400" b="0" i="0" u="none" strike="noStrike" cap="none">
                <a:solidFill>
                  <a:srgbClr val="000000"/>
                </a:solidFill>
                <a:latin typeface="Calibri"/>
                <a:ea typeface="Calibri"/>
                <a:cs typeface="Calibri"/>
                <a:sym typeface="Calibri"/>
              </a:rPr>
              <a:t>: number of total docks at each station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online_date</a:t>
            </a:r>
            <a:r>
              <a:rPr lang="en-US" sz="1400" b="0" i="0" u="none" strike="noStrike" cap="none">
                <a:solidFill>
                  <a:srgbClr val="000000"/>
                </a:solidFill>
                <a:latin typeface="Calibri"/>
                <a:ea typeface="Calibri"/>
                <a:cs typeface="Calibri"/>
                <a:sym typeface="Calibri"/>
              </a:rPr>
              <a:t>: date the station went live in the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46" name="Shape 1146"/>
          <p:cNvPicPr preferRelativeResize="0"/>
          <p:nvPr/>
        </p:nvPicPr>
        <p:blipFill rotWithShape="1">
          <a:blip r:embed="rId5">
            <a:alphaModFix/>
          </a:blip>
          <a:srcRect/>
          <a:stretch/>
        </p:blipFill>
        <p:spPr>
          <a:xfrm>
            <a:off x="1644229" y="415617"/>
            <a:ext cx="1681106" cy="479910"/>
          </a:xfrm>
          <a:prstGeom prst="rect">
            <a:avLst/>
          </a:prstGeom>
          <a:noFill/>
          <a:ln>
            <a:noFill/>
          </a:ln>
        </p:spPr>
      </p:pic>
      <p:pic>
        <p:nvPicPr>
          <p:cNvPr id="1147" name="Shape 1147"/>
          <p:cNvPicPr preferRelativeResize="0"/>
          <p:nvPr/>
        </p:nvPicPr>
        <p:blipFill rotWithShape="1">
          <a:blip r:embed="rId6">
            <a:alphaModFix/>
          </a:blip>
          <a:srcRect/>
          <a:stretch/>
        </p:blipFill>
        <p:spPr>
          <a:xfrm>
            <a:off x="7288842" y="3437570"/>
            <a:ext cx="4121994" cy="27526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p:cNvPicPr preferRelativeResize="0"/>
          <p:nvPr/>
        </p:nvPicPr>
        <p:blipFill rotWithShape="1">
          <a:blip r:embed="rId3">
            <a:alphaModFix/>
          </a:blip>
          <a:srcRect/>
          <a:stretch/>
        </p:blipFill>
        <p:spPr>
          <a:xfrm>
            <a:off x="0" y="0"/>
            <a:ext cx="12944978" cy="6712210"/>
          </a:xfrm>
          <a:prstGeom prst="rect">
            <a:avLst/>
          </a:prstGeom>
          <a:noFill/>
          <a:ln>
            <a:noFill/>
          </a:ln>
        </p:spPr>
      </p:pic>
      <p:sp>
        <p:nvSpPr>
          <p:cNvPr id="1153" name="Shape 1153"/>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DATA AND NAVIGATE</a:t>
            </a:r>
            <a:endParaRPr sz="3200" b="1" i="0" u="none" strike="noStrike" cap="none">
              <a:solidFill>
                <a:schemeClr val="dk1"/>
              </a:solidFill>
              <a:latin typeface="Oswald"/>
              <a:ea typeface="Oswald"/>
              <a:cs typeface="Oswald"/>
              <a:sym typeface="Oswald"/>
            </a:endParaRPr>
          </a:p>
        </p:txBody>
      </p:sp>
      <p:cxnSp>
        <p:nvCxnSpPr>
          <p:cNvPr id="1154" name="Shape 1154"/>
          <p:cNvCxnSpPr/>
          <p:nvPr/>
        </p:nvCxnSpPr>
        <p:spPr>
          <a:xfrm>
            <a:off x="591720" y="596673"/>
            <a:ext cx="11821363" cy="12"/>
          </a:xfrm>
          <a:prstGeom prst="straightConnector1">
            <a:avLst/>
          </a:prstGeom>
          <a:noFill/>
          <a:ln w="9525" cap="flat" cmpd="sng">
            <a:solidFill>
              <a:srgbClr val="000000"/>
            </a:solidFill>
            <a:prstDash val="solid"/>
            <a:round/>
            <a:headEnd type="none" w="sm" len="sm"/>
            <a:tailEnd type="none" w="sm" len="sm"/>
          </a:ln>
        </p:spPr>
      </p:cxnSp>
      <p:cxnSp>
        <p:nvCxnSpPr>
          <p:cNvPr id="1155" name="Shape 1155"/>
          <p:cNvCxnSpPr/>
          <p:nvPr/>
        </p:nvCxnSpPr>
        <p:spPr>
          <a:xfrm>
            <a:off x="591720" y="1218736"/>
            <a:ext cx="11821363" cy="12"/>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Shape 1160"/>
          <p:cNvPicPr preferRelativeResize="0"/>
          <p:nvPr/>
        </p:nvPicPr>
        <p:blipFill rotWithShape="1">
          <a:blip r:embed="rId3">
            <a:alphaModFix/>
          </a:blip>
          <a:srcRect/>
          <a:stretch/>
        </p:blipFill>
        <p:spPr>
          <a:xfrm>
            <a:off x="6587393" y="1843627"/>
            <a:ext cx="3540873" cy="4043143"/>
          </a:xfrm>
          <a:prstGeom prst="rect">
            <a:avLst/>
          </a:prstGeom>
          <a:noFill/>
          <a:ln>
            <a:noFill/>
          </a:ln>
          <a:effectLst>
            <a:outerShdw blurRad="50800" dist="38100" dir="2700000" algn="tl" rotWithShape="0">
              <a:srgbClr val="000000">
                <a:alpha val="40000"/>
              </a:srgbClr>
            </a:outerShdw>
          </a:effectLst>
        </p:spPr>
      </p:pic>
      <p:sp>
        <p:nvSpPr>
          <p:cNvPr id="1161" name="Shape 1161"/>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DATA AND NAVIGATE</a:t>
            </a:r>
            <a:endParaRPr sz="3200" b="1" i="0" u="none" strike="noStrike" cap="none">
              <a:solidFill>
                <a:schemeClr val="dk1"/>
              </a:solidFill>
              <a:latin typeface="Oswald"/>
              <a:ea typeface="Oswald"/>
              <a:cs typeface="Oswald"/>
              <a:sym typeface="Oswald"/>
            </a:endParaRPr>
          </a:p>
        </p:txBody>
      </p:sp>
      <p:sp>
        <p:nvSpPr>
          <p:cNvPr id="1162" name="Shape 1162"/>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4000"/>
              </a:lnSpc>
              <a:spcBef>
                <a:spcPts val="0"/>
              </a:spcBef>
              <a:spcAft>
                <a:spcPts val="0"/>
              </a:spcAft>
              <a:buClr>
                <a:schemeClr val="dk1"/>
              </a:buClr>
              <a:buSzPts val="2800"/>
              <a:buFont typeface="Georgia"/>
              <a:buAutoNum type="arabicPeriod"/>
            </a:pPr>
            <a:r>
              <a:rPr lang="en-US" sz="2800" b="0" i="0" u="none" strike="noStrike" cap="none">
                <a:solidFill>
                  <a:schemeClr val="dk1"/>
                </a:solidFill>
                <a:latin typeface="Georgia"/>
                <a:ea typeface="Georgia"/>
                <a:cs typeface="Georgia"/>
                <a:sym typeface="Georgia"/>
              </a:rPr>
              <a:t>Let’s get started by </a:t>
            </a:r>
            <a:br>
              <a:rPr lang="en-US" sz="2800" b="0" i="0" u="none" strike="noStrike" cap="none">
                <a:solidFill>
                  <a:schemeClr val="dk1"/>
                </a:solidFill>
                <a:latin typeface="Georgia"/>
                <a:ea typeface="Georgia"/>
                <a:cs typeface="Georgia"/>
                <a:sym typeface="Georgia"/>
              </a:rPr>
            </a:br>
            <a:r>
              <a:rPr lang="en-US" sz="2800" b="0" i="0" u="none" strike="noStrike" cap="none">
                <a:solidFill>
                  <a:schemeClr val="dk1"/>
                </a:solidFill>
                <a:latin typeface="Georgia"/>
                <a:ea typeface="Georgia"/>
                <a:cs typeface="Georgia"/>
                <a:sym typeface="Georgia"/>
              </a:rPr>
              <a:t>connecting to the data set. </a:t>
            </a:r>
            <a:endParaRPr sz="2800" b="0" i="0" u="none" strike="noStrike" cap="none">
              <a:solidFill>
                <a:schemeClr val="dk1"/>
              </a:solidFill>
              <a:latin typeface="Georgia"/>
              <a:ea typeface="Georgia"/>
              <a:cs typeface="Georgia"/>
              <a:sym typeface="Georgia"/>
            </a:endParaRPr>
          </a:p>
        </p:txBody>
      </p:sp>
      <p:pic>
        <p:nvPicPr>
          <p:cNvPr id="1163" name="Shape 1163"/>
          <p:cNvPicPr preferRelativeResize="0"/>
          <p:nvPr/>
        </p:nvPicPr>
        <p:blipFill rotWithShape="1">
          <a:blip r:embed="rId4">
            <a:alphaModFix/>
          </a:blip>
          <a:srcRect/>
          <a:stretch/>
        </p:blipFill>
        <p:spPr>
          <a:xfrm>
            <a:off x="11506500" y="6144411"/>
            <a:ext cx="722442" cy="4266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Shape 1168"/>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DIVVY BIKE DATA</a:t>
            </a:r>
            <a:endParaRPr sz="3200" b="1" i="0" u="none" strike="noStrike" cap="none">
              <a:solidFill>
                <a:schemeClr val="dk1"/>
              </a:solidFill>
              <a:latin typeface="Oswald"/>
              <a:ea typeface="Oswald"/>
              <a:cs typeface="Oswald"/>
              <a:sym typeface="Oswald"/>
            </a:endParaRPr>
          </a:p>
        </p:txBody>
      </p:sp>
      <p:sp>
        <p:nvSpPr>
          <p:cNvPr id="1169" name="Shape 1169"/>
          <p:cNvSpPr txBox="1">
            <a:spLocks noGrp="1"/>
          </p:cNvSpPr>
          <p:nvPr>
            <p:ph type="body" idx="1"/>
          </p:nvPr>
        </p:nvSpPr>
        <p:spPr>
          <a:xfrm>
            <a:off x="591720" y="1463040"/>
            <a:ext cx="11637300" cy="5108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15000"/>
              </a:lnSpc>
              <a:spcBef>
                <a:spcPts val="0"/>
              </a:spcBef>
              <a:spcAft>
                <a:spcPts val="0"/>
              </a:spcAft>
              <a:buClr>
                <a:schemeClr val="dk1"/>
              </a:buClr>
              <a:buSzPts val="2400"/>
              <a:buFont typeface="Georgia"/>
              <a:buAutoNum type="arabicPeriod" startAt="2"/>
            </a:pPr>
            <a:r>
              <a:rPr lang="en-US" sz="2400" b="0" i="0" u="none" strike="noStrike" cap="none">
                <a:solidFill>
                  <a:schemeClr val="dk1"/>
                </a:solidFill>
                <a:latin typeface="Georgia"/>
                <a:ea typeface="Georgia"/>
                <a:cs typeface="Georgia"/>
                <a:sym typeface="Georgia"/>
              </a:rPr>
              <a:t>Navigate to the “Datasource” folder, where you should have already copied the Divvy Trips data files </a:t>
            </a:r>
            <a:r>
              <a:rPr lang="en-US" sz="2400" b="0" i="0" u="none" strike="noStrike" cap="none">
                <a:solidFill>
                  <a:srgbClr val="7F7F7F"/>
                </a:solidFill>
                <a:latin typeface="Georgia"/>
                <a:ea typeface="Georgia"/>
                <a:cs typeface="Georgia"/>
                <a:sym typeface="Georgia"/>
              </a:rPr>
              <a:t>(</a:t>
            </a:r>
            <a:r>
              <a:rPr lang="en-US" sz="2400" b="0" i="1" u="none" strike="noStrike" cap="none">
                <a:solidFill>
                  <a:srgbClr val="7F7F7F"/>
                </a:solidFill>
                <a:latin typeface="Georgia"/>
                <a:ea typeface="Georgia"/>
                <a:cs typeface="Georgia"/>
                <a:sym typeface="Georgia"/>
              </a:rPr>
              <a:t>if not, please do so now</a:t>
            </a:r>
            <a:r>
              <a:rPr lang="en-US" sz="2400" b="0" i="0" u="none" strike="noStrike" cap="none">
                <a:solidFill>
                  <a:srgbClr val="7F7F7F"/>
                </a:solidFill>
                <a:latin typeface="Georgia"/>
                <a:ea typeface="Georgia"/>
                <a:cs typeface="Georgia"/>
                <a:sym typeface="Georgia"/>
              </a:rPr>
              <a:t>)</a:t>
            </a:r>
            <a:r>
              <a:rPr lang="en-US" sz="2400" b="0" i="0" u="none" strike="noStrike" cap="none">
                <a:solidFill>
                  <a:schemeClr val="dk1"/>
                </a:solidFill>
                <a:latin typeface="Georgia"/>
                <a:ea typeface="Georgia"/>
                <a:cs typeface="Georgia"/>
                <a:sym typeface="Georgia"/>
              </a:rPr>
              <a:t>.</a:t>
            </a:r>
            <a:br>
              <a:rPr lang="en-US" sz="1000" b="0" i="0" u="none" strike="noStrike" cap="none">
                <a:solidFill>
                  <a:schemeClr val="dk1"/>
                </a:solidFill>
                <a:latin typeface="Georgia"/>
                <a:ea typeface="Georgia"/>
                <a:cs typeface="Georgia"/>
                <a:sym typeface="Georgia"/>
              </a:rPr>
            </a:br>
            <a:endParaRPr sz="10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startAt="2"/>
            </a:pPr>
            <a:r>
              <a:rPr lang="en-US" sz="2400" b="0" i="0" u="none" strike="noStrike" cap="none">
                <a:solidFill>
                  <a:schemeClr val="dk1"/>
                </a:solidFill>
                <a:latin typeface="Georgia"/>
                <a:ea typeface="Georgia"/>
                <a:cs typeface="Georgia"/>
                <a:sym typeface="Georgia"/>
              </a:rPr>
              <a:t>Locate and double click the .csv file: </a:t>
            </a:r>
            <a:r>
              <a:rPr lang="en-US" sz="2400" b="1" i="0" u="none" strike="noStrike" cap="none">
                <a:solidFill>
                  <a:schemeClr val="dk1"/>
                </a:solidFill>
                <a:latin typeface="Georgia"/>
                <a:ea typeface="Georgia"/>
                <a:cs typeface="Georgia"/>
                <a:sym typeface="Georgia"/>
              </a:rPr>
              <a:t>Divvy_Trips_2015-Q1</a:t>
            </a:r>
            <a:r>
              <a:rPr lang="en-US" sz="2400" b="0" i="0" u="none" strike="noStrike" cap="none">
                <a:solidFill>
                  <a:schemeClr val="dk1"/>
                </a:solidFill>
                <a:latin typeface="Georgia"/>
                <a:ea typeface="Georgia"/>
                <a:cs typeface="Georgia"/>
                <a:sym typeface="Georgia"/>
              </a:rPr>
              <a:t>.</a:t>
            </a:r>
            <a:br>
              <a:rPr lang="en-US" sz="1000" b="0" i="0" u="none" strike="noStrike" cap="none">
                <a:solidFill>
                  <a:schemeClr val="dk1"/>
                </a:solidFill>
                <a:latin typeface="Georgia"/>
                <a:ea typeface="Georgia"/>
                <a:cs typeface="Georgia"/>
                <a:sym typeface="Georgia"/>
              </a:rPr>
            </a:br>
            <a:endParaRPr sz="10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startAt="2"/>
            </a:pPr>
            <a:r>
              <a:rPr lang="en-US" sz="2400" b="0" i="0" u="none" strike="noStrike" cap="none">
                <a:solidFill>
                  <a:schemeClr val="dk1"/>
                </a:solidFill>
                <a:latin typeface="Georgia"/>
                <a:ea typeface="Georgia"/>
                <a:cs typeface="Georgia"/>
                <a:sym typeface="Georgia"/>
              </a:rPr>
              <a:t>Tableau will load the file into the data pane, and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the related data files will show up to the left.</a:t>
            </a:r>
            <a:br>
              <a:rPr lang="en-US" sz="1000" b="0" i="0" u="none" strike="noStrike" cap="none">
                <a:solidFill>
                  <a:schemeClr val="dk1"/>
                </a:solidFill>
                <a:latin typeface="Georgia"/>
                <a:ea typeface="Georgia"/>
                <a:cs typeface="Georgia"/>
                <a:sym typeface="Georgia"/>
              </a:rPr>
            </a:br>
            <a:endParaRPr sz="10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startAt="2"/>
            </a:pPr>
            <a:r>
              <a:rPr lang="en-US" sz="2400" b="0" i="0" u="none" strike="noStrike" cap="none">
                <a:solidFill>
                  <a:schemeClr val="dk1"/>
                </a:solidFill>
                <a:latin typeface="Georgia"/>
                <a:ea typeface="Georgia"/>
                <a:cs typeface="Georgia"/>
                <a:sym typeface="Georgia"/>
              </a:rPr>
              <a:t>We will perform a drag-and-drop </a:t>
            </a:r>
            <a:r>
              <a:rPr lang="en-US" sz="2400" b="1" i="0" u="none" strike="noStrike" cap="none">
                <a:solidFill>
                  <a:srgbClr val="7A1743"/>
                </a:solidFill>
                <a:latin typeface="Roboto Mono"/>
                <a:ea typeface="Roboto Mono"/>
                <a:cs typeface="Roboto Mono"/>
                <a:sym typeface="Roboto Mono"/>
              </a:rPr>
              <a:t>UNION</a:t>
            </a:r>
            <a:r>
              <a:rPr lang="en-US" sz="2400" b="0" i="0" u="none" strike="noStrike" cap="none">
                <a:solidFill>
                  <a:schemeClr val="dk1"/>
                </a:solidFill>
                <a:latin typeface="Georgia"/>
                <a:ea typeface="Georgia"/>
                <a:cs typeface="Georgia"/>
                <a:sym typeface="Georgia"/>
              </a:rPr>
              <a:t>,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as Divvy Trips’ tables are separate files.</a:t>
            </a:r>
            <a:endParaRPr sz="2400" b="0" i="0" u="none" strike="noStrike" cap="none">
              <a:solidFill>
                <a:schemeClr val="dk1"/>
              </a:solidFill>
              <a:latin typeface="Georgia"/>
              <a:ea typeface="Georgia"/>
              <a:cs typeface="Georgia"/>
              <a:sym typeface="Georgia"/>
            </a:endParaRPr>
          </a:p>
        </p:txBody>
      </p:sp>
      <p:pic>
        <p:nvPicPr>
          <p:cNvPr id="1170" name="Shape 1170"/>
          <p:cNvPicPr preferRelativeResize="0"/>
          <p:nvPr/>
        </p:nvPicPr>
        <p:blipFill rotWithShape="1">
          <a:blip r:embed="rId3">
            <a:alphaModFix/>
          </a:blip>
          <a:srcRect/>
          <a:stretch/>
        </p:blipFill>
        <p:spPr>
          <a:xfrm>
            <a:off x="8324759" y="3224031"/>
            <a:ext cx="3414998" cy="302172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Shape 1175"/>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DIVVY BIKE DATA: UNION THE DATA FILES</a:t>
            </a:r>
            <a:endParaRPr sz="3200" b="1" i="0" u="none" strike="noStrike" cap="none">
              <a:solidFill>
                <a:schemeClr val="dk1"/>
              </a:solidFill>
              <a:latin typeface="Oswald"/>
              <a:ea typeface="Oswald"/>
              <a:cs typeface="Oswald"/>
              <a:sym typeface="Oswald"/>
            </a:endParaRPr>
          </a:p>
        </p:txBody>
      </p:sp>
      <p:sp>
        <p:nvSpPr>
          <p:cNvPr id="1176" name="Shape 1176"/>
          <p:cNvSpPr txBox="1">
            <a:spLocks noGrp="1"/>
          </p:cNvSpPr>
          <p:nvPr>
            <p:ph type="body" idx="1"/>
          </p:nvPr>
        </p:nvSpPr>
        <p:spPr>
          <a:xfrm>
            <a:off x="591720" y="1463040"/>
            <a:ext cx="11637300" cy="5108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14000"/>
              </a:lnSpc>
              <a:spcBef>
                <a:spcPts val="0"/>
              </a:spcBef>
              <a:spcAft>
                <a:spcPts val="0"/>
              </a:spcAft>
              <a:buClr>
                <a:schemeClr val="dk1"/>
              </a:buClr>
              <a:buSzPts val="2400"/>
              <a:buFont typeface="Georgia"/>
              <a:buAutoNum type="arabicPeriod" startAt="6"/>
            </a:pPr>
            <a:r>
              <a:rPr lang="en-US" sz="2400" b="0" i="0" u="none" strike="noStrike" cap="none">
                <a:solidFill>
                  <a:schemeClr val="dk1"/>
                </a:solidFill>
                <a:latin typeface="Georgia"/>
                <a:ea typeface="Georgia"/>
                <a:cs typeface="Georgia"/>
                <a:sym typeface="Georgia"/>
              </a:rPr>
              <a:t>Recall from the SQL section that files may be combined by a </a:t>
            </a:r>
            <a:r>
              <a:rPr lang="en-US" sz="2400" b="1" i="0" u="none" strike="noStrike" cap="none">
                <a:solidFill>
                  <a:srgbClr val="7A1743"/>
                </a:solidFill>
                <a:latin typeface="Roboto Mono"/>
                <a:ea typeface="Roboto Mono"/>
                <a:cs typeface="Roboto Mono"/>
                <a:sym typeface="Roboto Mono"/>
              </a:rPr>
              <a:t>UNION</a:t>
            </a:r>
            <a:r>
              <a:rPr lang="en-US" sz="2400" b="0" i="0" u="none" strike="noStrike" cap="none">
                <a:solidFill>
                  <a:schemeClr val="dk1"/>
                </a:solidFill>
                <a:latin typeface="Georgia"/>
                <a:ea typeface="Georgia"/>
                <a:cs typeface="Georgia"/>
                <a:sym typeface="Georgia"/>
              </a:rPr>
              <a:t>. The Divvy Trips source data comes in months and quarters, which we want to combine into one data table.</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AutoNum type="arabicPeriod" startAt="6"/>
            </a:pPr>
            <a:r>
              <a:rPr lang="en-US" sz="2400" b="0" i="0" u="none" strike="noStrike" cap="none">
                <a:solidFill>
                  <a:schemeClr val="dk1"/>
                </a:solidFill>
                <a:latin typeface="Georgia"/>
                <a:ea typeface="Georgia"/>
                <a:cs typeface="Georgia"/>
                <a:sym typeface="Georgia"/>
              </a:rPr>
              <a:t>To do so, simply shift-select the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remaining five </a:t>
            </a:r>
            <a:r>
              <a:rPr lang="en-US" sz="2400" b="0" i="0" u="none" strike="noStrike" cap="none">
                <a:solidFill>
                  <a:srgbClr val="7A1743"/>
                </a:solidFill>
                <a:latin typeface="Georgia"/>
                <a:ea typeface="Georgia"/>
                <a:cs typeface="Georgia"/>
                <a:sym typeface="Georgia"/>
              </a:rPr>
              <a:t>Divvy_Trips</a:t>
            </a:r>
            <a:r>
              <a:rPr lang="en-US" sz="2400" b="0" i="0" u="none" strike="noStrike" cap="none">
                <a:solidFill>
                  <a:schemeClr val="dk1"/>
                </a:solidFill>
                <a:latin typeface="Georgia"/>
                <a:ea typeface="Georgia"/>
                <a:cs typeface="Georgia"/>
                <a:sym typeface="Georgia"/>
              </a:rPr>
              <a:t> data</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files, then drag and release them on the bottom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edge of </a:t>
            </a:r>
            <a:r>
              <a:rPr lang="en-US" sz="2400" b="0" i="0" u="none" strike="noStrike" cap="none">
                <a:solidFill>
                  <a:srgbClr val="7A1743"/>
                </a:solidFill>
                <a:latin typeface="Georgia"/>
                <a:ea typeface="Georgia"/>
                <a:cs typeface="Georgia"/>
                <a:sym typeface="Georgia"/>
              </a:rPr>
              <a:t>Divvy_Trips_2015-Q1</a:t>
            </a:r>
            <a:r>
              <a:rPr lang="en-US" sz="2400" b="0" i="0" u="none" strike="noStrike" cap="none">
                <a:solidFill>
                  <a:schemeClr val="dk1"/>
                </a:solidFill>
                <a:latin typeface="Georgia"/>
                <a:ea typeface="Georgia"/>
                <a:cs typeface="Georgia"/>
                <a:sym typeface="Georgia"/>
              </a:rPr>
              <a:t>. </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AutoNum type="arabicPeriod" startAt="6"/>
            </a:pPr>
            <a:r>
              <a:rPr lang="en-US" sz="2400" b="0" i="0" u="none" strike="noStrike" cap="none">
                <a:solidFill>
                  <a:schemeClr val="dk1"/>
                </a:solidFill>
                <a:latin typeface="Georgia"/>
                <a:ea typeface="Georgia"/>
                <a:cs typeface="Georgia"/>
                <a:sym typeface="Georgia"/>
              </a:rPr>
              <a:t>The data pane will now reflect</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Divvy_Trips as a </a:t>
            </a:r>
            <a:r>
              <a:rPr lang="en-US" sz="2400" b="1" i="0" u="none" strike="noStrike" cap="none">
                <a:solidFill>
                  <a:srgbClr val="7A1743"/>
                </a:solidFill>
                <a:latin typeface="Roboto Mono"/>
                <a:ea typeface="Roboto Mono"/>
                <a:cs typeface="Roboto Mono"/>
                <a:sym typeface="Roboto Mono"/>
              </a:rPr>
              <a:t>UNION</a:t>
            </a:r>
            <a:r>
              <a:rPr lang="en-US" sz="2400" b="0" i="0" u="none" strike="noStrike" cap="none">
                <a:solidFill>
                  <a:schemeClr val="dk1"/>
                </a:solidFill>
                <a:latin typeface="Georgia"/>
                <a:ea typeface="Georgia"/>
                <a:cs typeface="Georgia"/>
                <a:sym typeface="Georgia"/>
              </a:rPr>
              <a:t>. </a:t>
            </a:r>
            <a:endParaRPr sz="2400" b="0" i="0" u="none" strike="noStrike" cap="none">
              <a:solidFill>
                <a:schemeClr val="dk1"/>
              </a:solidFill>
              <a:latin typeface="Georgia"/>
              <a:ea typeface="Georgia"/>
              <a:cs typeface="Georgia"/>
              <a:sym typeface="Georgia"/>
            </a:endParaRPr>
          </a:p>
        </p:txBody>
      </p:sp>
      <p:pic>
        <p:nvPicPr>
          <p:cNvPr id="1177" name="Shape 1177"/>
          <p:cNvPicPr preferRelativeResize="0"/>
          <p:nvPr/>
        </p:nvPicPr>
        <p:blipFill rotWithShape="1">
          <a:blip r:embed="rId3">
            <a:alphaModFix/>
          </a:blip>
          <a:srcRect/>
          <a:stretch/>
        </p:blipFill>
        <p:spPr>
          <a:xfrm>
            <a:off x="5350962" y="6096627"/>
            <a:ext cx="2302875" cy="375775"/>
          </a:xfrm>
          <a:prstGeom prst="rect">
            <a:avLst/>
          </a:prstGeom>
          <a:noFill/>
          <a:ln>
            <a:noFill/>
          </a:ln>
        </p:spPr>
      </p:pic>
      <p:pic>
        <p:nvPicPr>
          <p:cNvPr id="1178" name="Shape 1178"/>
          <p:cNvPicPr preferRelativeResize="0"/>
          <p:nvPr/>
        </p:nvPicPr>
        <p:blipFill rotWithShape="1">
          <a:blip r:embed="rId4">
            <a:alphaModFix/>
          </a:blip>
          <a:srcRect/>
          <a:stretch/>
        </p:blipFill>
        <p:spPr>
          <a:xfrm>
            <a:off x="7785850" y="2449750"/>
            <a:ext cx="4218124" cy="3935574"/>
          </a:xfrm>
          <a:prstGeom prst="rect">
            <a:avLst/>
          </a:prstGeom>
          <a:noFill/>
          <a:ln w="9525" cap="flat" cmpd="sng">
            <a:solidFill>
              <a:srgbClr val="BFBFBF"/>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Shape 1183"/>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DIVVY BIKE DATA: CREATE A TABLEAU EXTRACT</a:t>
            </a:r>
            <a:endParaRPr sz="3200" b="1" i="0" u="none" strike="noStrike" cap="none">
              <a:solidFill>
                <a:schemeClr val="dk1"/>
              </a:solidFill>
              <a:latin typeface="Oswald"/>
              <a:ea typeface="Oswald"/>
              <a:cs typeface="Oswald"/>
              <a:sym typeface="Oswald"/>
            </a:endParaRPr>
          </a:p>
        </p:txBody>
      </p:sp>
      <p:sp>
        <p:nvSpPr>
          <p:cNvPr id="1184" name="Shape 1184"/>
          <p:cNvSpPr txBox="1">
            <a:spLocks noGrp="1"/>
          </p:cNvSpPr>
          <p:nvPr>
            <p:ph type="body" idx="1"/>
          </p:nvPr>
        </p:nvSpPr>
        <p:spPr>
          <a:xfrm>
            <a:off x="591720" y="1463040"/>
            <a:ext cx="11637300" cy="5108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14000"/>
              </a:lnSpc>
              <a:spcBef>
                <a:spcPts val="0"/>
              </a:spcBef>
              <a:spcAft>
                <a:spcPts val="0"/>
              </a:spcAft>
              <a:buClr>
                <a:schemeClr val="dk1"/>
              </a:buClr>
              <a:buSzPts val="2400"/>
              <a:buFont typeface="Georgia"/>
              <a:buAutoNum type="arabicPeriod" startAt="9"/>
            </a:pPr>
            <a:r>
              <a:rPr lang="en-US" sz="2400" b="0" i="0" u="none" strike="noStrike" cap="none">
                <a:solidFill>
                  <a:schemeClr val="dk1"/>
                </a:solidFill>
                <a:latin typeface="Georgia"/>
                <a:ea typeface="Georgia"/>
                <a:cs typeface="Georgia"/>
                <a:sym typeface="Georgia"/>
              </a:rPr>
              <a:t>Data may be accessed in Tableau either </a:t>
            </a:r>
            <a:r>
              <a:rPr lang="en-US" sz="2400" b="1" i="0" u="none" strike="noStrike" cap="none">
                <a:solidFill>
                  <a:schemeClr val="dk1"/>
                </a:solidFill>
                <a:latin typeface="Georgia"/>
                <a:ea typeface="Georgia"/>
                <a:cs typeface="Georgia"/>
                <a:sym typeface="Georgia"/>
              </a:rPr>
              <a:t>live</a:t>
            </a:r>
            <a:r>
              <a:rPr lang="en-US" sz="2400" b="0" i="0" u="none" strike="noStrike" cap="none">
                <a:solidFill>
                  <a:schemeClr val="dk1"/>
                </a:solidFill>
                <a:latin typeface="Georgia"/>
                <a:ea typeface="Georgia"/>
                <a:cs typeface="Georgia"/>
                <a:sym typeface="Georgia"/>
              </a:rPr>
              <a:t> or as an </a:t>
            </a:r>
            <a:r>
              <a:rPr lang="en-US" sz="2400" b="1" i="0" u="none" strike="noStrike" cap="none">
                <a:solidFill>
                  <a:schemeClr val="dk1"/>
                </a:solidFill>
                <a:latin typeface="Georgia"/>
                <a:ea typeface="Georgia"/>
                <a:cs typeface="Georgia"/>
                <a:sym typeface="Georgia"/>
              </a:rPr>
              <a:t>extract</a:t>
            </a:r>
            <a:r>
              <a:rPr lang="en-US" sz="2400" b="0" i="0" u="none" strike="noStrike" cap="none">
                <a:solidFill>
                  <a:schemeClr val="dk1"/>
                </a:solidFill>
                <a:latin typeface="Georgia"/>
                <a:ea typeface="Georgia"/>
                <a:cs typeface="Georgia"/>
                <a:sym typeface="Georgia"/>
              </a:rPr>
              <a:t>.</a:t>
            </a:r>
            <a:endParaRPr sz="2400" b="0" i="0" u="none" strike="noStrike" cap="none">
              <a:solidFill>
                <a:schemeClr val="dk1"/>
              </a:solidFill>
              <a:latin typeface="Georgia"/>
              <a:ea typeface="Georgia"/>
              <a:cs typeface="Georgia"/>
              <a:sym typeface="Georgia"/>
            </a:endParaRPr>
          </a:p>
          <a:p>
            <a:pPr marL="914400" marR="0" lvl="1" indent="-381000" algn="l" rtl="0">
              <a:lnSpc>
                <a:spcPct val="114000"/>
              </a:lnSpc>
              <a:spcBef>
                <a:spcPts val="0"/>
              </a:spcBef>
              <a:spcAft>
                <a:spcPts val="0"/>
              </a:spcAft>
              <a:buClr>
                <a:schemeClr val="dk1"/>
              </a:buClr>
              <a:buSzPts val="2400"/>
              <a:buFont typeface="Arial"/>
              <a:buAutoNum type="alphaLcPeriod"/>
            </a:pPr>
            <a:r>
              <a:rPr lang="en-US" sz="2400" b="0" i="0" u="none" strike="noStrike" cap="none">
                <a:solidFill>
                  <a:schemeClr val="dk1"/>
                </a:solidFill>
                <a:latin typeface="Georgia"/>
                <a:ea typeface="Georgia"/>
                <a:cs typeface="Georgia"/>
                <a:sym typeface="Georgia"/>
              </a:rPr>
              <a:t>Live connections are best for relatively small or very fast data sources.</a:t>
            </a:r>
            <a:endParaRPr sz="2400" b="0" i="0" u="none" strike="noStrike" cap="none">
              <a:solidFill>
                <a:schemeClr val="dk1"/>
              </a:solidFill>
              <a:latin typeface="Georgia"/>
              <a:ea typeface="Georgia"/>
              <a:cs typeface="Georgia"/>
              <a:sym typeface="Georgia"/>
            </a:endParaRPr>
          </a:p>
          <a:p>
            <a:pPr marL="914400" marR="0" lvl="1" indent="-381000" algn="l" rtl="0">
              <a:lnSpc>
                <a:spcPct val="114000"/>
              </a:lnSpc>
              <a:spcBef>
                <a:spcPts val="0"/>
              </a:spcBef>
              <a:spcAft>
                <a:spcPts val="0"/>
              </a:spcAft>
              <a:buClr>
                <a:schemeClr val="dk1"/>
              </a:buClr>
              <a:buSzPts val="2400"/>
              <a:buFont typeface="Arial"/>
              <a:buAutoNum type="alphaLcPeriod"/>
            </a:pPr>
            <a:r>
              <a:rPr lang="en-US" sz="2400" b="0" i="0" u="none" strike="noStrike" cap="none">
                <a:solidFill>
                  <a:schemeClr val="dk1"/>
                </a:solidFill>
                <a:latin typeface="Georgia"/>
                <a:ea typeface="Georgia"/>
                <a:cs typeface="Georgia"/>
                <a:sym typeface="Georgia"/>
              </a:rPr>
              <a:t>Data extracts bring the live data into a Tableau columnar database, which is highly optimized for speed and visual data interaction.</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AutoNum type="arabicPeriod" startAt="9"/>
            </a:pPr>
            <a:r>
              <a:rPr lang="en-US" sz="2400" b="0" i="0" u="none" strike="noStrike" cap="none">
                <a:solidFill>
                  <a:schemeClr val="dk1"/>
                </a:solidFill>
                <a:latin typeface="Georgia"/>
                <a:ea typeface="Georgia"/>
                <a:cs typeface="Georgia"/>
                <a:sym typeface="Georgia"/>
              </a:rPr>
              <a:t>Click on the Extract button under “Connection.”</a:t>
            </a:r>
            <a:endParaRPr sz="2400" b="0" i="0" u="none" strike="noStrike" cap="none">
              <a:solidFill>
                <a:schemeClr val="dk1"/>
              </a:solidFill>
              <a:latin typeface="Georgia"/>
              <a:ea typeface="Georgia"/>
              <a:cs typeface="Georgia"/>
              <a:sym typeface="Georgia"/>
            </a:endParaRPr>
          </a:p>
          <a:p>
            <a:pPr marL="914400" marR="0" lvl="1" indent="-381000" algn="l" rtl="0">
              <a:lnSpc>
                <a:spcPct val="114000"/>
              </a:lnSpc>
              <a:spcBef>
                <a:spcPts val="0"/>
              </a:spcBef>
              <a:spcAft>
                <a:spcPts val="0"/>
              </a:spcAft>
              <a:buClr>
                <a:schemeClr val="dk1"/>
              </a:buClr>
              <a:buSzPts val="2400"/>
              <a:buFont typeface="Arial"/>
              <a:buAutoNum type="alphaLcPeriod"/>
            </a:pPr>
            <a:r>
              <a:rPr lang="en-US" sz="2400" b="0" i="0" u="none" strike="noStrike" cap="none">
                <a:solidFill>
                  <a:schemeClr val="dk1"/>
                </a:solidFill>
                <a:latin typeface="Georgia"/>
                <a:ea typeface="Georgia"/>
                <a:cs typeface="Georgia"/>
                <a:sym typeface="Georgia"/>
              </a:rPr>
              <a:t>Now select then the “#records” worksheet tab.</a:t>
            </a:r>
            <a:endParaRPr sz="2400" b="0" i="0" u="none" strike="noStrike" cap="none">
              <a:solidFill>
                <a:schemeClr val="dk1"/>
              </a:solidFill>
              <a:latin typeface="Georgia"/>
              <a:ea typeface="Georgia"/>
              <a:cs typeface="Georgia"/>
              <a:sym typeface="Georgia"/>
            </a:endParaRPr>
          </a:p>
          <a:p>
            <a:pPr marL="914400" marR="0" lvl="1" indent="-381000" algn="l" rtl="0">
              <a:lnSpc>
                <a:spcPct val="114000"/>
              </a:lnSpc>
              <a:spcBef>
                <a:spcPts val="0"/>
              </a:spcBef>
              <a:spcAft>
                <a:spcPts val="0"/>
              </a:spcAft>
              <a:buClr>
                <a:schemeClr val="dk1"/>
              </a:buClr>
              <a:buSzPts val="2400"/>
              <a:buFont typeface="Arial"/>
              <a:buAutoNum type="alphaLcPeriod"/>
            </a:pPr>
            <a:r>
              <a:rPr lang="en-US" sz="2400" b="0" i="0" u="none" strike="noStrike" cap="none">
                <a:solidFill>
                  <a:schemeClr val="dk1"/>
                </a:solidFill>
                <a:latin typeface="Georgia"/>
                <a:ea typeface="Georgia"/>
                <a:cs typeface="Georgia"/>
                <a:sym typeface="Georgia"/>
              </a:rPr>
              <a:t>Tableau will take up to one minute to build the extract.</a:t>
            </a:r>
            <a:endParaRPr sz="2400" b="0" i="0" u="none" strike="noStrike" cap="none">
              <a:solidFill>
                <a:schemeClr val="dk1"/>
              </a:solidFill>
              <a:latin typeface="Georgia"/>
              <a:ea typeface="Georgia"/>
              <a:cs typeface="Georgia"/>
              <a:sym typeface="Georgia"/>
            </a:endParaRPr>
          </a:p>
          <a:p>
            <a:pPr marL="914400" marR="0" lvl="1" indent="-381000" algn="l" rtl="0">
              <a:lnSpc>
                <a:spcPct val="114000"/>
              </a:lnSpc>
              <a:spcBef>
                <a:spcPts val="0"/>
              </a:spcBef>
              <a:spcAft>
                <a:spcPts val="0"/>
              </a:spcAft>
              <a:buClr>
                <a:schemeClr val="dk1"/>
              </a:buClr>
              <a:buSzPts val="2400"/>
              <a:buFont typeface="Arial"/>
              <a:buAutoNum type="alphaLcPeriod"/>
            </a:pPr>
            <a:r>
              <a:rPr lang="en-US" sz="2400" b="0" i="0" u="none" strike="noStrike" cap="none">
                <a:solidFill>
                  <a:schemeClr val="dk1"/>
                </a:solidFill>
                <a:latin typeface="Georgia"/>
                <a:ea typeface="Georgia"/>
                <a:cs typeface="Georgia"/>
                <a:sym typeface="Georgia"/>
              </a:rPr>
              <a:t>Saving Tableau as a “Packaged Workbook” will include data from the extract.</a:t>
            </a:r>
            <a:endParaRPr sz="2400" b="0" i="0" u="none" strike="noStrike" cap="none">
              <a:solidFill>
                <a:schemeClr val="dk1"/>
              </a:solidFill>
              <a:latin typeface="Georgia"/>
              <a:ea typeface="Georgia"/>
              <a:cs typeface="Georgia"/>
              <a:sym typeface="Georgia"/>
            </a:endParaRPr>
          </a:p>
          <a:p>
            <a:pPr marL="236536" marR="0" lvl="0" indent="-58736"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pic>
        <p:nvPicPr>
          <p:cNvPr id="1185" name="Shape 1185"/>
          <p:cNvPicPr preferRelativeResize="0"/>
          <p:nvPr/>
        </p:nvPicPr>
        <p:blipFill rotWithShape="1">
          <a:blip r:embed="rId3">
            <a:alphaModFix/>
          </a:blip>
          <a:srcRect/>
          <a:stretch/>
        </p:blipFill>
        <p:spPr>
          <a:xfrm>
            <a:off x="3515458" y="5423375"/>
            <a:ext cx="5973875" cy="1147775"/>
          </a:xfrm>
          <a:prstGeom prst="rect">
            <a:avLst/>
          </a:prstGeom>
          <a:noFill/>
          <a:ln>
            <a:noFill/>
          </a:ln>
        </p:spPr>
      </p:pic>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Shape 1190"/>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191" name="Shape 1191"/>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GUIDED PRACTICE:</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BUILDING DIVVY BIKES</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VISUALIZATIONS</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Shape 1196"/>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CONNECT TO DATA AND NAVIGATE</a:t>
            </a:r>
            <a:endParaRPr sz="3200" b="1" i="0" u="none" strike="noStrike" cap="none">
              <a:solidFill>
                <a:schemeClr val="dk1"/>
              </a:solidFill>
              <a:latin typeface="Oswald"/>
              <a:ea typeface="Oswald"/>
              <a:cs typeface="Oswald"/>
              <a:sym typeface="Oswald"/>
            </a:endParaRPr>
          </a:p>
        </p:txBody>
      </p:sp>
      <p:sp>
        <p:nvSpPr>
          <p:cNvPr id="1197" name="Shape 1197"/>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Let’s build a few visualizations to explore the Divvy Bike tables.</a:t>
            </a:r>
            <a:endParaRPr sz="1800" b="0" i="0" u="none" strike="noStrike" cap="none">
              <a:solidFill>
                <a:schemeClr val="dk1"/>
              </a:solidFill>
              <a:latin typeface="Georgia"/>
              <a:ea typeface="Georgia"/>
              <a:cs typeface="Georgia"/>
              <a:sym typeface="Georgia"/>
            </a:endParaRPr>
          </a:p>
          <a:p>
            <a:pPr marL="0" marR="0" lvl="0" indent="0" algn="l" rtl="0">
              <a:lnSpc>
                <a:spcPct val="115000"/>
              </a:lnSpc>
              <a:spcBef>
                <a:spcPts val="1200"/>
              </a:spcBef>
              <a:spcAft>
                <a:spcPts val="0"/>
              </a:spcAft>
              <a:buClr>
                <a:schemeClr val="dk1"/>
              </a:buClr>
              <a:buSzPts val="2800"/>
              <a:buFont typeface="Georgia"/>
              <a:buNone/>
            </a:pPr>
            <a:br>
              <a:rPr lang="en-US" sz="1800" b="0" i="0" u="none" strike="noStrike" cap="none">
                <a:solidFill>
                  <a:schemeClr val="dk1"/>
                </a:solidFill>
                <a:latin typeface="Georgia"/>
                <a:ea typeface="Georgia"/>
                <a:cs typeface="Georgia"/>
                <a:sym typeface="Georgia"/>
              </a:rPr>
            </a:br>
            <a:r>
              <a:rPr lang="en-US" sz="2800" b="0" i="0" u="none" strike="noStrike" cap="none">
                <a:solidFill>
                  <a:schemeClr val="dk1"/>
                </a:solidFill>
                <a:latin typeface="Georgia"/>
                <a:ea typeface="Georgia"/>
                <a:cs typeface="Georgia"/>
                <a:sym typeface="Georgia"/>
              </a:rPr>
              <a:t>Here are some questions we’ll use visualizations to answer:</a:t>
            </a:r>
            <a:endParaRPr sz="2800" b="0" i="0" u="none" strike="noStrike" cap="none">
              <a:solidFill>
                <a:schemeClr val="dk1"/>
              </a:solidFill>
              <a:latin typeface="Georgia"/>
              <a:ea typeface="Georgia"/>
              <a:cs typeface="Georgia"/>
              <a:sym typeface="Georgia"/>
            </a:endParaRPr>
          </a:p>
          <a:p>
            <a:pPr marL="457200" marR="0" lvl="0" indent="-393700" algn="l" rtl="0">
              <a:lnSpc>
                <a:spcPct val="115000"/>
              </a:lnSpc>
              <a:spcBef>
                <a:spcPts val="1200"/>
              </a:spcBef>
              <a:spcAft>
                <a:spcPts val="0"/>
              </a:spcAft>
              <a:buClr>
                <a:schemeClr val="dk1"/>
              </a:buClr>
              <a:buSzPts val="2600"/>
              <a:buFont typeface="Georgia"/>
              <a:buChar char="●"/>
            </a:pPr>
            <a:r>
              <a:rPr lang="en-US" sz="2600" b="0" i="0" u="none" strike="noStrike" cap="none">
                <a:solidFill>
                  <a:schemeClr val="dk1"/>
                </a:solidFill>
                <a:latin typeface="Georgia"/>
                <a:ea typeface="Georgia"/>
                <a:cs typeface="Georgia"/>
                <a:sym typeface="Georgia"/>
              </a:rPr>
              <a:t>The number of Divvy users by type and originating station [stacked bar].</a:t>
            </a:r>
            <a:endParaRPr sz="2800" b="0" i="0" u="none" strike="noStrike" cap="none">
              <a:solidFill>
                <a:schemeClr val="dk1"/>
              </a:solidFill>
              <a:latin typeface="Georgia"/>
              <a:ea typeface="Georgia"/>
              <a:cs typeface="Georgia"/>
              <a:sym typeface="Georgia"/>
            </a:endParaRPr>
          </a:p>
          <a:p>
            <a:pPr marL="457200" marR="0" lvl="0" indent="-393700" algn="l" rtl="0">
              <a:lnSpc>
                <a:spcPct val="115000"/>
              </a:lnSpc>
              <a:spcBef>
                <a:spcPts val="0"/>
              </a:spcBef>
              <a:spcAft>
                <a:spcPts val="0"/>
              </a:spcAft>
              <a:buClr>
                <a:schemeClr val="dk1"/>
              </a:buClr>
              <a:buSzPts val="2600"/>
              <a:buFont typeface="Georgia"/>
              <a:buChar char="●"/>
            </a:pPr>
            <a:r>
              <a:rPr lang="en-US" sz="2600" b="0" i="0" u="none" strike="noStrike" cap="none">
                <a:solidFill>
                  <a:schemeClr val="dk1"/>
                </a:solidFill>
                <a:latin typeface="Georgia"/>
                <a:ea typeface="Georgia"/>
                <a:cs typeface="Georgia"/>
                <a:sym typeface="Georgia"/>
              </a:rPr>
              <a:t>The bikes used for less than 100 trips (by Bikeid) [stacked bar chart].</a:t>
            </a:r>
            <a:endParaRPr sz="2800" b="0" i="0" u="none" strike="noStrike" cap="none">
              <a:solidFill>
                <a:schemeClr val="dk1"/>
              </a:solidFill>
              <a:latin typeface="Georgia"/>
              <a:ea typeface="Georgia"/>
              <a:cs typeface="Georgia"/>
              <a:sym typeface="Georgia"/>
            </a:endParaRPr>
          </a:p>
          <a:p>
            <a:pPr marL="457200" marR="0" lvl="0" indent="-393700" algn="l" rtl="0">
              <a:lnSpc>
                <a:spcPct val="115000"/>
              </a:lnSpc>
              <a:spcBef>
                <a:spcPts val="0"/>
              </a:spcBef>
              <a:spcAft>
                <a:spcPts val="0"/>
              </a:spcAft>
              <a:buClr>
                <a:schemeClr val="dk1"/>
              </a:buClr>
              <a:buSzPts val="2600"/>
              <a:buFont typeface="Georgia"/>
              <a:buChar char="●"/>
            </a:pPr>
            <a:r>
              <a:rPr lang="en-US" sz="2600" b="0" i="0" u="none" strike="noStrike" cap="none">
                <a:solidFill>
                  <a:schemeClr val="dk1"/>
                </a:solidFill>
                <a:latin typeface="Georgia"/>
                <a:ea typeface="Georgia"/>
                <a:cs typeface="Georgia"/>
                <a:sym typeface="Georgia"/>
              </a:rPr>
              <a:t>The age of Divvy Bike users (year of birth) [using a histogram].</a:t>
            </a:r>
            <a:endParaRPr sz="2800" b="0" i="0" u="none" strike="noStrike" cap="none">
              <a:solidFill>
                <a:schemeClr val="dk1"/>
              </a:solidFill>
              <a:latin typeface="Georgia"/>
              <a:ea typeface="Georgia"/>
              <a:cs typeface="Georgia"/>
              <a:sym typeface="Georgia"/>
            </a:endParaRPr>
          </a:p>
          <a:p>
            <a:pPr marL="457200" marR="0" lvl="0" indent="-393700" algn="l" rtl="0">
              <a:lnSpc>
                <a:spcPct val="115000"/>
              </a:lnSpc>
              <a:spcBef>
                <a:spcPts val="0"/>
              </a:spcBef>
              <a:spcAft>
                <a:spcPts val="0"/>
              </a:spcAft>
              <a:buClr>
                <a:schemeClr val="dk1"/>
              </a:buClr>
              <a:buSzPts val="2600"/>
              <a:buFont typeface="Georgia"/>
              <a:buChar char="●"/>
            </a:pPr>
            <a:r>
              <a:rPr lang="en-US" sz="2600" b="0" i="0" u="none" strike="noStrike" cap="none">
                <a:solidFill>
                  <a:schemeClr val="dk1"/>
                </a:solidFill>
                <a:latin typeface="Georgia"/>
                <a:ea typeface="Georgia"/>
                <a:cs typeface="Georgia"/>
                <a:sym typeface="Georgia"/>
              </a:rPr>
              <a:t>The average trip times for each Divvy Bike location. </a:t>
            </a:r>
            <a:endParaRPr sz="2800" b="0" i="0" u="none" strike="noStrike" cap="none">
              <a:solidFill>
                <a:schemeClr val="dk1"/>
              </a:solidFill>
              <a:latin typeface="Georgia"/>
              <a:ea typeface="Georgia"/>
              <a:cs typeface="Georgia"/>
              <a:sym typeface="Georgia"/>
            </a:endParaRPr>
          </a:p>
          <a:p>
            <a:pPr marL="914400" marR="0" lvl="1" indent="-381000" algn="l" rtl="0">
              <a:lnSpc>
                <a:spcPct val="115000"/>
              </a:lnSpc>
              <a:spcBef>
                <a:spcPts val="0"/>
              </a:spcBef>
              <a:spcAft>
                <a:spcPts val="0"/>
              </a:spcAft>
              <a:buClr>
                <a:schemeClr val="dk1"/>
              </a:buClr>
              <a:buSzPts val="2400"/>
              <a:buFont typeface="Arial"/>
              <a:buChar char="○"/>
            </a:pPr>
            <a:r>
              <a:rPr lang="en-US" sz="2400" b="1" i="0" u="none" strike="noStrike" cap="none">
                <a:solidFill>
                  <a:schemeClr val="dk1"/>
                </a:solidFill>
                <a:latin typeface="Georgia"/>
                <a:ea typeface="Georgia"/>
                <a:cs typeface="Georgia"/>
                <a:sym typeface="Georgia"/>
              </a:rPr>
              <a:t>Pro Tip</a:t>
            </a:r>
            <a:r>
              <a:rPr lang="en-US" sz="2400" b="0" i="0" u="none" strike="noStrike" cap="none">
                <a:solidFill>
                  <a:schemeClr val="dk1"/>
                </a:solidFill>
                <a:latin typeface="Georgia"/>
                <a:ea typeface="Georgia"/>
                <a:cs typeface="Georgia"/>
                <a:sym typeface="Georgia"/>
              </a:rPr>
              <a:t>: This will require us to </a:t>
            </a:r>
            <a:r>
              <a:rPr lang="en-US" sz="2400" b="1" i="0" u="none" strike="noStrike" cap="none">
                <a:solidFill>
                  <a:srgbClr val="7A1743"/>
                </a:solidFill>
                <a:latin typeface="Roboto Mono"/>
                <a:ea typeface="Roboto Mono"/>
                <a:cs typeface="Roboto Mono"/>
                <a:sym typeface="Roboto Mono"/>
              </a:rPr>
              <a:t>JOIN</a:t>
            </a:r>
            <a:r>
              <a:rPr lang="en-US" sz="2400" b="0" i="0" u="none" strike="noStrike" cap="none">
                <a:solidFill>
                  <a:schemeClr val="dk1"/>
                </a:solidFill>
                <a:latin typeface="Georgia"/>
                <a:ea typeface="Georgia"/>
                <a:cs typeface="Georgia"/>
                <a:sym typeface="Georgia"/>
              </a:rPr>
              <a:t> to the Divvy Stations table.</a:t>
            </a:r>
            <a:endParaRPr sz="2400" b="0" i="0" u="none" strike="noStrike" cap="none">
              <a:solidFill>
                <a:schemeClr val="dk1"/>
              </a:solidFill>
              <a:latin typeface="Georgia"/>
              <a:ea typeface="Georgia"/>
              <a:cs typeface="Georgia"/>
              <a:sym typeface="Georgia"/>
            </a:endParaRPr>
          </a:p>
          <a:p>
            <a:pPr marL="236538" marR="0" lvl="0" indent="-58738" algn="l" rtl="0">
              <a:lnSpc>
                <a:spcPct val="115000"/>
              </a:lnSpc>
              <a:spcBef>
                <a:spcPts val="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a:p>
            <a:pPr marL="236538" marR="0" lvl="0" indent="-58738" algn="l" rtl="0">
              <a:lnSpc>
                <a:spcPct val="115000"/>
              </a:lnSpc>
              <a:spcBef>
                <a:spcPts val="1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198" name="Shape 1198"/>
          <p:cNvPicPr preferRelativeResize="0"/>
          <p:nvPr/>
        </p:nvPicPr>
        <p:blipFill rotWithShape="1">
          <a:blip r:embed="rId3">
            <a:alphaModFix/>
          </a:blip>
          <a:srcRect/>
          <a:stretch/>
        </p:blipFill>
        <p:spPr>
          <a:xfrm>
            <a:off x="11506500" y="6144411"/>
            <a:ext cx="722442" cy="4266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p:nvPr/>
        </p:nvSpPr>
        <p:spPr>
          <a:xfrm>
            <a:off x="635000" y="13208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8000"/>
              <a:buFont typeface="Arial"/>
              <a:buNone/>
            </a:pPr>
            <a:endParaRPr sz="8000" b="1" i="0" u="none" strike="noStrike" cap="none">
              <a:solidFill>
                <a:schemeClr val="lt1"/>
              </a:solidFill>
              <a:latin typeface="Oswald"/>
              <a:ea typeface="Oswald"/>
              <a:cs typeface="Oswald"/>
              <a:sym typeface="Oswald"/>
            </a:endParaRPr>
          </a:p>
        </p:txBody>
      </p:sp>
      <p:sp>
        <p:nvSpPr>
          <p:cNvPr id="1204" name="Shape 1204"/>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205" name="Shape 1205"/>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8600" b="1" i="0" u="none" strike="noStrike" cap="none">
                <a:solidFill>
                  <a:schemeClr val="lt1"/>
                </a:solidFill>
                <a:latin typeface="Oswald"/>
                <a:ea typeface="Oswald"/>
                <a:cs typeface="Oswald"/>
                <a:sym typeface="Oswald"/>
              </a:rPr>
              <a:t>INDEPENDENT PRACTICE: </a:t>
            </a:r>
            <a:br>
              <a:rPr lang="en-US" sz="8600" b="1" i="0" u="none" strike="noStrike" cap="none">
                <a:solidFill>
                  <a:schemeClr val="lt1"/>
                </a:solidFill>
                <a:latin typeface="Oswald"/>
                <a:ea typeface="Oswald"/>
                <a:cs typeface="Oswald"/>
                <a:sym typeface="Oswald"/>
              </a:rPr>
            </a:br>
            <a:r>
              <a:rPr lang="en-US" sz="8600" b="1" i="0" u="none" strike="noStrike" cap="none">
                <a:solidFill>
                  <a:schemeClr val="lt1"/>
                </a:solidFill>
                <a:latin typeface="Oswald"/>
                <a:ea typeface="Oswald"/>
                <a:cs typeface="Oswald"/>
                <a:sym typeface="Oswald"/>
              </a:rPr>
              <a:t>BUILD GRAPHS TO </a:t>
            </a:r>
            <a:br>
              <a:rPr lang="en-US" sz="8600" b="1" i="0" u="none" strike="noStrike" cap="none">
                <a:solidFill>
                  <a:schemeClr val="lt1"/>
                </a:solidFill>
                <a:latin typeface="Oswald"/>
                <a:ea typeface="Oswald"/>
                <a:cs typeface="Oswald"/>
                <a:sym typeface="Oswald"/>
              </a:rPr>
            </a:br>
            <a:r>
              <a:rPr lang="en-US" sz="8600" b="1" i="0" u="none" strike="noStrike" cap="none">
                <a:solidFill>
                  <a:schemeClr val="lt1"/>
                </a:solidFill>
                <a:latin typeface="Oswald"/>
                <a:ea typeface="Oswald"/>
                <a:cs typeface="Oswald"/>
                <a:sym typeface="Oswald"/>
              </a:rPr>
              <a:t>ANSWER QUESTIONS</a:t>
            </a:r>
            <a:endParaRPr sz="8600" b="1" i="0" u="none" strike="noStrike" cap="none">
              <a:solidFill>
                <a:schemeClr val="lt1"/>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pSp>
        <p:nvGrpSpPr>
          <p:cNvPr id="1210" name="Shape 1210"/>
          <p:cNvGrpSpPr/>
          <p:nvPr/>
        </p:nvGrpSpPr>
        <p:grpSpPr>
          <a:xfrm>
            <a:off x="1043451" y="3101000"/>
            <a:ext cx="998797" cy="1121361"/>
            <a:chOff x="1043451" y="3101000"/>
            <a:chExt cx="998797" cy="1121361"/>
          </a:xfrm>
        </p:grpSpPr>
        <p:pic>
          <p:nvPicPr>
            <p:cNvPr id="1211" name="Shape 1211"/>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212" name="Shape 1212"/>
            <p:cNvSpPr txBox="1"/>
            <p:nvPr/>
          </p:nvSpPr>
          <p:spPr>
            <a:xfrm>
              <a:off x="1043451" y="3122370"/>
              <a:ext cx="998797" cy="1099991"/>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grpSp>
      <p:sp>
        <p:nvSpPr>
          <p:cNvPr id="1213" name="Shape 1213"/>
          <p:cNvSpPr/>
          <p:nvPr/>
        </p:nvSpPr>
        <p:spPr>
          <a:xfrm>
            <a:off x="2961475" y="2224350"/>
            <a:ext cx="9660600" cy="4103400"/>
          </a:xfrm>
          <a:prstGeom prst="rect">
            <a:avLst/>
          </a:prstGeom>
          <a:noFill/>
          <a:ln>
            <a:noFill/>
          </a:ln>
        </p:spPr>
        <p:txBody>
          <a:bodyPr spcFirstLastPara="1" wrap="square" lIns="50800" tIns="50800" rIns="50800" bIns="50800" anchor="t" anchorCtr="0">
            <a:noAutofit/>
          </a:bodyPr>
          <a:lstStyle/>
          <a:p>
            <a:pPr marL="203200" marR="0" lvl="0" indent="-50800" algn="l" rtl="0">
              <a:lnSpc>
                <a:spcPct val="100000"/>
              </a:lnSpc>
              <a:spcBef>
                <a:spcPts val="0"/>
              </a:spcBef>
              <a:spcAft>
                <a:spcPts val="0"/>
              </a:spcAft>
              <a:buClr>
                <a:schemeClr val="dk1"/>
              </a:buClr>
              <a:buSzPts val="2400"/>
              <a:buFont typeface="Georgia"/>
              <a:buNone/>
            </a:pPr>
            <a:endParaRPr sz="2400" b="0" i="0" u="none" strike="noStrike" cap="none">
              <a:solidFill>
                <a:schemeClr val="dk1"/>
              </a:solidFill>
              <a:latin typeface="Georgia"/>
              <a:ea typeface="Georgia"/>
              <a:cs typeface="Georgia"/>
              <a:sym typeface="Georgia"/>
            </a:endParaRPr>
          </a:p>
        </p:txBody>
      </p:sp>
      <p:cxnSp>
        <p:nvCxnSpPr>
          <p:cNvPr id="1214" name="Shape 1214"/>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215" name="Shape 1215"/>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ACTIVITY: DASHBOARDS AND STORIES</a:t>
            </a:r>
            <a:endParaRPr sz="3200" b="1" i="0" u="none" strike="noStrike" cap="none">
              <a:solidFill>
                <a:schemeClr val="dk1"/>
              </a:solidFill>
              <a:latin typeface="Oswald"/>
              <a:ea typeface="Oswald"/>
              <a:cs typeface="Oswald"/>
              <a:sym typeface="Oswald"/>
            </a:endParaRPr>
          </a:p>
        </p:txBody>
      </p:sp>
      <p:sp>
        <p:nvSpPr>
          <p:cNvPr id="1216" name="Shape 1216"/>
          <p:cNvSpPr txBox="1">
            <a:spLocks noGrp="1"/>
          </p:cNvSpPr>
          <p:nvPr>
            <p:ph type="body" idx="1"/>
          </p:nvPr>
        </p:nvSpPr>
        <p:spPr>
          <a:xfrm>
            <a:off x="2951450" y="2258824"/>
            <a:ext cx="8758468" cy="4152926"/>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Take the next 10 minutes to build out visualizations to answer the following questions. </a:t>
            </a:r>
            <a:br>
              <a:rPr lang="en-US" sz="20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355600" algn="l" rtl="0">
              <a:lnSpc>
                <a:spcPct val="100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Use </a:t>
            </a:r>
            <a:r>
              <a:rPr lang="en-US" sz="2000" b="1" i="0" u="none" strike="noStrike" cap="none">
                <a:solidFill>
                  <a:schemeClr val="dk1"/>
                </a:solidFill>
                <a:latin typeface="Georgia"/>
                <a:ea typeface="Georgia"/>
                <a:cs typeface="Georgia"/>
                <a:sym typeface="Georgia"/>
              </a:rPr>
              <a:t>from_station_name</a:t>
            </a:r>
            <a:r>
              <a:rPr lang="en-US" sz="2000" b="0" i="0" u="none" strike="noStrike" cap="none">
                <a:solidFill>
                  <a:schemeClr val="dk1"/>
                </a:solidFill>
                <a:latin typeface="Georgia"/>
                <a:ea typeface="Georgia"/>
                <a:cs typeface="Georgia"/>
                <a:sym typeface="Georgia"/>
              </a:rPr>
              <a:t> for this exercise.</a:t>
            </a:r>
            <a:endParaRPr sz="2000" b="0" i="0" u="none" strike="noStrike" cap="none">
              <a:solidFill>
                <a:schemeClr val="dk1"/>
              </a:solidFill>
              <a:latin typeface="Georgia"/>
              <a:ea typeface="Georgia"/>
              <a:cs typeface="Georgia"/>
              <a:sym typeface="Georgia"/>
            </a:endParaRPr>
          </a:p>
          <a:p>
            <a:pPr marL="914400" marR="0" lvl="1" indent="-355600" algn="l" rtl="0">
              <a:lnSpc>
                <a:spcPct val="100000"/>
              </a:lnSpc>
              <a:spcBef>
                <a:spcPts val="0"/>
              </a:spcBef>
              <a:spcAft>
                <a:spcPts val="0"/>
              </a:spcAft>
              <a:buClr>
                <a:schemeClr val="dk1"/>
              </a:buClr>
              <a:buSzPts val="2000"/>
              <a:buFont typeface="Calibri"/>
              <a:buAutoNum type="alphaLcPeriod"/>
            </a:pPr>
            <a:r>
              <a:rPr lang="en-US" sz="2000" b="0" i="0" u="none" strike="noStrike" cap="none">
                <a:solidFill>
                  <a:schemeClr val="dk1"/>
                </a:solidFill>
                <a:latin typeface="Georgia"/>
                <a:ea typeface="Georgia"/>
                <a:cs typeface="Georgia"/>
                <a:sym typeface="Georgia"/>
              </a:rPr>
              <a:t>How many stations are there in the data set?</a:t>
            </a:r>
            <a:endParaRPr sz="2600" b="0" i="0" u="none" strike="noStrike" cap="none">
              <a:solidFill>
                <a:schemeClr val="dk1"/>
              </a:solidFill>
              <a:latin typeface="Georgia"/>
              <a:ea typeface="Georgia"/>
              <a:cs typeface="Georgia"/>
              <a:sym typeface="Georgia"/>
            </a:endParaRPr>
          </a:p>
          <a:p>
            <a:pPr marL="914400" marR="0" lvl="1" indent="-355600" algn="l" rtl="0">
              <a:lnSpc>
                <a:spcPct val="114000"/>
              </a:lnSpc>
              <a:spcBef>
                <a:spcPts val="0"/>
              </a:spcBef>
              <a:spcAft>
                <a:spcPts val="0"/>
              </a:spcAft>
              <a:buClr>
                <a:schemeClr val="dk1"/>
              </a:buClr>
              <a:buSzPts val="2000"/>
              <a:buFont typeface="Calibri"/>
              <a:buAutoNum type="alphaLcPeriod"/>
            </a:pPr>
            <a:r>
              <a:rPr lang="en-US" sz="2000" b="0" i="0" u="none" strike="noStrike" cap="none">
                <a:solidFill>
                  <a:schemeClr val="dk1"/>
                </a:solidFill>
                <a:latin typeface="Georgia"/>
                <a:ea typeface="Georgia"/>
                <a:cs typeface="Georgia"/>
                <a:sym typeface="Georgia"/>
              </a:rPr>
              <a:t>Which station had the most trips?  </a:t>
            </a:r>
            <a:endParaRPr sz="2600" b="0" i="0" u="none" strike="noStrike" cap="none">
              <a:solidFill>
                <a:schemeClr val="dk1"/>
              </a:solidFill>
              <a:latin typeface="Georgia"/>
              <a:ea typeface="Georgia"/>
              <a:cs typeface="Georgia"/>
              <a:sym typeface="Georgia"/>
            </a:endParaRPr>
          </a:p>
          <a:p>
            <a:pPr marL="914400" marR="0" lvl="1" indent="-355600" algn="l" rtl="0">
              <a:lnSpc>
                <a:spcPct val="114000"/>
              </a:lnSpc>
              <a:spcBef>
                <a:spcPts val="0"/>
              </a:spcBef>
              <a:spcAft>
                <a:spcPts val="0"/>
              </a:spcAft>
              <a:buClr>
                <a:schemeClr val="dk1"/>
              </a:buClr>
              <a:buSzPts val="2000"/>
              <a:buFont typeface="Calibri"/>
              <a:buAutoNum type="alphaLcPeriod"/>
            </a:pPr>
            <a:r>
              <a:rPr lang="en-US" sz="2000" b="0" i="0" u="none" strike="noStrike" cap="none">
                <a:solidFill>
                  <a:schemeClr val="dk1"/>
                </a:solidFill>
                <a:latin typeface="Georgia"/>
                <a:ea typeface="Georgia"/>
                <a:cs typeface="Georgia"/>
                <a:sym typeface="Georgia"/>
              </a:rPr>
              <a:t>Which station had the longest recorded trip duration?</a:t>
            </a:r>
            <a:br>
              <a:rPr lang="en-US" sz="2000" b="0" i="0" u="none" strike="noStrike" cap="none">
                <a:solidFill>
                  <a:schemeClr val="dk1"/>
                </a:solidFill>
                <a:latin typeface="Georgia"/>
                <a:ea typeface="Georgia"/>
                <a:cs typeface="Georgia"/>
                <a:sym typeface="Georgia"/>
              </a:rPr>
            </a:br>
            <a:endParaRPr sz="1100" b="0" i="0" u="none" strike="noStrike" cap="none">
              <a:solidFill>
                <a:schemeClr val="dk1"/>
              </a:solidFill>
              <a:latin typeface="Georgia"/>
              <a:ea typeface="Georgia"/>
              <a:cs typeface="Georgia"/>
              <a:sym typeface="Georgia"/>
            </a:endParaRPr>
          </a:p>
          <a:p>
            <a:pPr marL="457200" marR="0" lvl="0" indent="-355600" algn="l" rtl="0">
              <a:lnSpc>
                <a:spcPct val="100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After that’s completed, discuss which graphs are most effective for answering each question.</a:t>
            </a:r>
            <a:endParaRPr sz="2000" b="0" i="0" u="none" strike="noStrike" cap="none">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Shape 925"/>
          <p:cNvSpPr txBox="1">
            <a:spLocks noGrp="1"/>
          </p:cNvSpPr>
          <p:nvPr>
            <p:ph type="body" idx="1"/>
          </p:nvPr>
        </p:nvSpPr>
        <p:spPr>
          <a:xfrm>
            <a:off x="495925" y="1462900"/>
            <a:ext cx="11734800" cy="50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2200" b="0" i="0" u="none" strike="noStrike" cap="none">
                <a:solidFill>
                  <a:schemeClr val="dk1"/>
                </a:solidFill>
                <a:latin typeface="Georgia"/>
                <a:ea typeface="Georgia"/>
                <a:cs typeface="Georgia"/>
                <a:sym typeface="Georgia"/>
              </a:rPr>
              <a:t>Please download the following files for today’s lesson: </a:t>
            </a:r>
            <a:br>
              <a:rPr lang="en-US" sz="2200" b="0" i="0" u="none" strike="noStrike" cap="none">
                <a:solidFill>
                  <a:schemeClr val="dk1"/>
                </a:solidFill>
                <a:latin typeface="Georgia"/>
                <a:ea typeface="Georgia"/>
                <a:cs typeface="Georgia"/>
                <a:sym typeface="Georgia"/>
              </a:rPr>
            </a:br>
            <a:endParaRPr sz="22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r>
              <a:rPr lang="en-US" sz="2200" b="1" i="0" u="none" strike="noStrike" cap="none">
                <a:solidFill>
                  <a:schemeClr val="dk1"/>
                </a:solidFill>
                <a:latin typeface="Georgia"/>
                <a:ea typeface="Georgia"/>
                <a:cs typeface="Georgia"/>
                <a:sym typeface="Georgia"/>
              </a:rPr>
              <a:t>Data files</a:t>
            </a:r>
            <a:r>
              <a:rPr lang="en-US" sz="2200" b="0" i="0" u="none" strike="noStrike" cap="none">
                <a:solidFill>
                  <a:schemeClr val="dk1"/>
                </a:solidFill>
                <a:latin typeface="Georgia"/>
                <a:ea typeface="Georgia"/>
                <a:cs typeface="Georgia"/>
                <a:sym typeface="Georgia"/>
              </a:rPr>
              <a:t>: </a:t>
            </a:r>
            <a:endParaRPr sz="2200" b="0" i="0" u="none" strike="noStrike" cap="none">
              <a:solidFill>
                <a:schemeClr val="dk1"/>
              </a:solidFill>
              <a:latin typeface="Georgia"/>
              <a:ea typeface="Georgia"/>
              <a:cs typeface="Georgia"/>
              <a:sym typeface="Georgia"/>
            </a:endParaRPr>
          </a:p>
          <a:p>
            <a:pPr marL="914400" marR="0" lvl="2" indent="-241300" algn="l" rtl="0">
              <a:lnSpc>
                <a:spcPct val="100000"/>
              </a:lnSpc>
              <a:spcBef>
                <a:spcPts val="1200"/>
              </a:spcBef>
              <a:spcAft>
                <a:spcPts val="0"/>
              </a:spcAft>
              <a:buClr>
                <a:schemeClr val="dk1"/>
              </a:buClr>
              <a:buSzPts val="2200"/>
              <a:buFont typeface="Georgia"/>
              <a:buChar char="❏"/>
            </a:pPr>
            <a:r>
              <a:rPr lang="en-US" sz="2200" b="0" i="0" u="sng" strike="noStrike" cap="none">
                <a:solidFill>
                  <a:schemeClr val="hlink"/>
                </a:solidFill>
                <a:latin typeface="Georgia"/>
                <a:ea typeface="Georgia"/>
                <a:cs typeface="Georgia"/>
                <a:sym typeface="Georgia"/>
                <a:hlinkClick r:id="rId3"/>
              </a:rPr>
              <a:t>Divvy Trips data set (a zip file)</a:t>
            </a:r>
            <a:r>
              <a:rPr lang="en-US" sz="2200" b="0" i="0" u="none" strike="noStrike" cap="none">
                <a:solidFill>
                  <a:schemeClr val="dk1"/>
                </a:solidFill>
                <a:latin typeface="Georgia"/>
                <a:ea typeface="Georgia"/>
                <a:cs typeface="Georgia"/>
                <a:sym typeface="Georgia"/>
              </a:rPr>
              <a:t>.</a:t>
            </a:r>
            <a:endParaRPr sz="2200" b="0" i="0" u="none" strike="noStrike" cap="none">
              <a:solidFill>
                <a:schemeClr val="dk1"/>
              </a:solidFill>
              <a:latin typeface="Georgia"/>
              <a:ea typeface="Georgia"/>
              <a:cs typeface="Georgia"/>
              <a:sym typeface="Georgia"/>
            </a:endParaRPr>
          </a:p>
          <a:p>
            <a:pPr marL="914400" marR="0" lvl="2" indent="-241300" algn="l" rtl="0">
              <a:lnSpc>
                <a:spcPct val="100000"/>
              </a:lnSpc>
              <a:spcBef>
                <a:spcPts val="120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Move the zip file to this destination, then click “Extract All:”</a:t>
            </a:r>
            <a:br>
              <a:rPr lang="en-US" sz="2200" b="1" i="0" u="none" strike="noStrike" cap="none">
                <a:solidFill>
                  <a:schemeClr val="dk1"/>
                </a:solidFill>
                <a:latin typeface="Georgia"/>
                <a:ea typeface="Georgia"/>
                <a:cs typeface="Georgia"/>
                <a:sym typeface="Georgia"/>
              </a:rPr>
            </a:br>
            <a:r>
              <a:rPr lang="en-US" sz="2200" b="1" i="0" u="none" strike="noStrike" cap="none">
                <a:solidFill>
                  <a:srgbClr val="1E4E79"/>
                </a:solidFill>
                <a:latin typeface="Georgia"/>
                <a:ea typeface="Georgia"/>
                <a:cs typeface="Georgia"/>
                <a:sym typeface="Georgia"/>
              </a:rPr>
              <a:t>Documents &gt; My Tableau Repository &gt; Datasources &gt; 10.# &gt; en_US-US.</a:t>
            </a:r>
            <a:br>
              <a:rPr lang="en-US" sz="2200" b="1" i="0" u="none" strike="noStrike" cap="none">
                <a:solidFill>
                  <a:srgbClr val="1E4E79"/>
                </a:solidFill>
                <a:latin typeface="Georgia"/>
                <a:ea typeface="Georgia"/>
                <a:cs typeface="Georgia"/>
                <a:sym typeface="Georgia"/>
              </a:rPr>
            </a:br>
            <a:endParaRPr sz="2200" b="1" i="0" u="none" strike="noStrike" cap="none">
              <a:solidFill>
                <a:srgbClr val="1E4E79"/>
              </a:solidFill>
              <a:latin typeface="Georgia"/>
              <a:ea typeface="Georgia"/>
              <a:cs typeface="Georgia"/>
              <a:sym typeface="Georgia"/>
            </a:endParaRPr>
          </a:p>
          <a:p>
            <a:pPr marL="239711" marR="0" lvl="0" indent="-214947" algn="l" rtl="0">
              <a:lnSpc>
                <a:spcPct val="100000"/>
              </a:lnSpc>
              <a:spcBef>
                <a:spcPts val="1200"/>
              </a:spcBef>
              <a:spcAft>
                <a:spcPts val="0"/>
              </a:spcAft>
              <a:buClr>
                <a:schemeClr val="dk1"/>
              </a:buClr>
              <a:buSzPts val="2200"/>
              <a:buFont typeface="Georgia"/>
              <a:buChar char="❏"/>
            </a:pPr>
            <a:r>
              <a:rPr lang="en-US" sz="2200" b="1" i="0" u="none" strike="noStrike" cap="none">
                <a:solidFill>
                  <a:schemeClr val="dk1"/>
                </a:solidFill>
                <a:latin typeface="Georgia"/>
                <a:ea typeface="Georgia"/>
                <a:cs typeface="Georgia"/>
                <a:sym typeface="Georgia"/>
              </a:rPr>
              <a:t>Tableau activity workbooks</a:t>
            </a:r>
            <a:r>
              <a:rPr lang="en-US" sz="2200" b="0" i="0" u="none" strike="noStrike" cap="none">
                <a:solidFill>
                  <a:schemeClr val="dk1"/>
                </a:solidFill>
                <a:latin typeface="Georgia"/>
                <a:ea typeface="Georgia"/>
                <a:cs typeface="Georgia"/>
                <a:sym typeface="Georgia"/>
              </a:rPr>
              <a:t>:</a:t>
            </a:r>
            <a:endParaRPr sz="2200" b="0" i="0" u="none" strike="noStrike" cap="none">
              <a:solidFill>
                <a:schemeClr val="dk1"/>
              </a:solidFill>
              <a:latin typeface="Georgia"/>
              <a:ea typeface="Georgia"/>
              <a:cs typeface="Georgia"/>
              <a:sym typeface="Georgia"/>
            </a:endParaRPr>
          </a:p>
          <a:p>
            <a:pPr marL="914400" marR="0" lvl="2" indent="-241300" algn="l" rtl="0">
              <a:lnSpc>
                <a:spcPct val="100000"/>
              </a:lnSpc>
              <a:spcBef>
                <a:spcPts val="1200"/>
              </a:spcBef>
              <a:spcAft>
                <a:spcPts val="0"/>
              </a:spcAft>
              <a:buClr>
                <a:schemeClr val="dk1"/>
              </a:buClr>
              <a:buSzPts val="2200"/>
              <a:buFont typeface="Merriweather Sans"/>
              <a:buChar char="❏"/>
            </a:pPr>
            <a:r>
              <a:rPr lang="en-US" sz="2200" b="0" i="0" u="sng" strike="noStrike" cap="none">
                <a:solidFill>
                  <a:schemeClr val="hlink"/>
                </a:solidFill>
                <a:latin typeface="Georgia"/>
                <a:ea typeface="Georgia"/>
                <a:cs typeface="Georgia"/>
                <a:sym typeface="Georgia"/>
                <a:hlinkClick r:id="rId4"/>
              </a:rPr>
              <a:t>Fundamentals activities</a:t>
            </a:r>
            <a:r>
              <a:rPr lang="en-US" sz="2200" b="0" i="0" u="none" strike="noStrike" cap="none">
                <a:solidFill>
                  <a:schemeClr val="dk1"/>
                </a:solidFill>
                <a:latin typeface="Georgia"/>
                <a:ea typeface="Georgia"/>
                <a:cs typeface="Georgia"/>
                <a:sym typeface="Georgia"/>
              </a:rPr>
              <a:t>.</a:t>
            </a:r>
            <a:endParaRPr sz="2200" b="0" i="0" u="none" strike="noStrike" cap="none">
              <a:solidFill>
                <a:schemeClr val="dk1"/>
              </a:solidFill>
              <a:latin typeface="Georgia"/>
              <a:ea typeface="Georgia"/>
              <a:cs typeface="Georgia"/>
              <a:sym typeface="Georgia"/>
            </a:endParaRPr>
          </a:p>
          <a:p>
            <a:pPr marL="914400" marR="0" lvl="2" indent="-241300" algn="l" rtl="0">
              <a:lnSpc>
                <a:spcPct val="100000"/>
              </a:lnSpc>
              <a:spcBef>
                <a:spcPts val="600"/>
              </a:spcBef>
              <a:spcAft>
                <a:spcPts val="0"/>
              </a:spcAft>
              <a:buClr>
                <a:schemeClr val="dk1"/>
              </a:buClr>
              <a:buSzPts val="2200"/>
              <a:buFont typeface="Merriweather Sans"/>
              <a:buChar char="❏"/>
            </a:pPr>
            <a:r>
              <a:rPr lang="en-US" sz="2200" b="0" i="0" u="sng" strike="noStrike" cap="none">
                <a:solidFill>
                  <a:schemeClr val="hlink"/>
                </a:solidFill>
                <a:latin typeface="Georgia"/>
                <a:ea typeface="Georgia"/>
                <a:cs typeface="Georgia"/>
                <a:sym typeface="Georgia"/>
                <a:hlinkClick r:id="rId5"/>
              </a:rPr>
              <a:t>Fundamentals activities (stretch)</a:t>
            </a:r>
            <a:r>
              <a:rPr lang="en-US" sz="2200" b="0" i="0" u="none" strike="noStrike" cap="none">
                <a:solidFill>
                  <a:schemeClr val="dk1"/>
                </a:solidFill>
                <a:latin typeface="Georgia"/>
                <a:ea typeface="Georgia"/>
                <a:cs typeface="Georgia"/>
                <a:sym typeface="Georgia"/>
              </a:rPr>
              <a:t>.</a:t>
            </a:r>
            <a:endParaRPr sz="2200" b="0" i="0" u="none" strike="noStrike" cap="none">
              <a:solidFill>
                <a:schemeClr val="dk1"/>
              </a:solidFill>
              <a:latin typeface="Georgia"/>
              <a:ea typeface="Georgia"/>
              <a:cs typeface="Georgia"/>
              <a:sym typeface="Georgia"/>
            </a:endParaRPr>
          </a:p>
          <a:p>
            <a:pPr marL="914400" marR="0" lvl="2" indent="-241300" algn="l" rtl="0">
              <a:lnSpc>
                <a:spcPct val="100000"/>
              </a:lnSpc>
              <a:spcBef>
                <a:spcPts val="600"/>
              </a:spcBef>
              <a:spcAft>
                <a:spcPts val="0"/>
              </a:spcAft>
              <a:buClr>
                <a:schemeClr val="dk1"/>
              </a:buClr>
              <a:buSzPts val="2200"/>
              <a:buFont typeface="Merriweather Sans"/>
              <a:buChar char="❏"/>
            </a:pPr>
            <a:r>
              <a:rPr lang="en-US" sz="2200" b="0" i="0" u="none" strike="noStrike" cap="none">
                <a:solidFill>
                  <a:schemeClr val="dk1"/>
                </a:solidFill>
                <a:latin typeface="Georgia"/>
                <a:ea typeface="Georgia"/>
                <a:cs typeface="Georgia"/>
                <a:sym typeface="Georgia"/>
              </a:rPr>
              <a:t>Move these Tableau Workbook files to this destination:</a:t>
            </a:r>
            <a:br>
              <a:rPr lang="en-US" sz="2200" b="1" i="0" u="none" strike="noStrike" cap="none">
                <a:solidFill>
                  <a:schemeClr val="dk1"/>
                </a:solidFill>
                <a:latin typeface="Georgia"/>
                <a:ea typeface="Georgia"/>
                <a:cs typeface="Georgia"/>
                <a:sym typeface="Georgia"/>
              </a:rPr>
            </a:br>
            <a:r>
              <a:rPr lang="en-US" sz="2200" b="1" i="0" u="none" strike="noStrike" cap="none">
                <a:solidFill>
                  <a:srgbClr val="1E4E79"/>
                </a:solidFill>
                <a:latin typeface="Georgia"/>
                <a:ea typeface="Georgia"/>
                <a:cs typeface="Georgia"/>
                <a:sym typeface="Georgia"/>
              </a:rPr>
              <a:t>Documents &gt; My Tableau Repository &gt; Workbooks.</a:t>
            </a:r>
            <a:endParaRPr sz="2200" b="1" i="0" u="none" strike="noStrike" cap="none">
              <a:solidFill>
                <a:schemeClr val="dk1"/>
              </a:solidFill>
              <a:latin typeface="Georgia"/>
              <a:ea typeface="Georgia"/>
              <a:cs typeface="Georgia"/>
              <a:sym typeface="Georgia"/>
            </a:endParaRPr>
          </a:p>
        </p:txBody>
      </p:sp>
      <p:sp>
        <p:nvSpPr>
          <p:cNvPr id="926" name="Shape 926"/>
          <p:cNvSpPr txBox="1">
            <a:spLocks noGrp="1"/>
          </p:cNvSpPr>
          <p:nvPr>
            <p:ph type="title"/>
          </p:nvPr>
        </p:nvSpPr>
        <p:spPr>
          <a:xfrm>
            <a:off x="495926" y="648729"/>
            <a:ext cx="11874000" cy="61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1400"/>
              <a:buFont typeface="Oswald"/>
              <a:buNone/>
            </a:pPr>
            <a:r>
              <a:rPr lang="en-US" sz="3200" b="1" i="0" u="none" strike="noStrike" cap="none">
                <a:solidFill>
                  <a:srgbClr val="000000"/>
                </a:solidFill>
                <a:latin typeface="Oswald"/>
                <a:ea typeface="Oswald"/>
                <a:cs typeface="Oswald"/>
                <a:sym typeface="Oswald"/>
              </a:rPr>
              <a:t>BEFORE WE BEGIN</a:t>
            </a:r>
            <a:endParaRPr sz="3200" b="1" i="0" u="none" strike="noStrike" cap="none">
              <a:solidFill>
                <a:srgbClr val="000000"/>
              </a:solidFill>
              <a:latin typeface="Oswald"/>
              <a:ea typeface="Oswald"/>
              <a:cs typeface="Oswald"/>
              <a:sym typeface="Oswald"/>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Shape 1221"/>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600" b="1" i="0" u="none" strike="noStrike" cap="none">
                <a:solidFill>
                  <a:schemeClr val="dk1"/>
                </a:solidFill>
                <a:latin typeface="Oswald"/>
                <a:ea typeface="Oswald"/>
                <a:cs typeface="Oswald"/>
                <a:sym typeface="Oswald"/>
              </a:rPr>
              <a:t>FUNDAMENTALS OF TABLEAU</a:t>
            </a:r>
            <a:endParaRPr sz="3200" b="0" i="0" u="none" strike="noStrike" cap="none">
              <a:solidFill>
                <a:schemeClr val="dk1"/>
              </a:solidFill>
              <a:latin typeface="Oswald"/>
              <a:ea typeface="Oswald"/>
              <a:cs typeface="Oswald"/>
              <a:sym typeface="Oswald"/>
            </a:endParaRPr>
          </a:p>
        </p:txBody>
      </p:sp>
      <p:sp>
        <p:nvSpPr>
          <p:cNvPr id="1222" name="Shape 1222"/>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8333"/>
              </a:lnSpc>
              <a:spcBef>
                <a:spcPts val="0"/>
              </a:spcBef>
              <a:spcAft>
                <a:spcPts val="0"/>
              </a:spcAft>
              <a:buClr>
                <a:srgbClr val="FFFFFF"/>
              </a:buClr>
              <a:buSzPts val="2800"/>
              <a:buFont typeface="Georgia"/>
              <a:buNone/>
            </a:pPr>
            <a:r>
              <a:rPr lang="en-US" sz="9600" b="1" i="0" u="none" strike="noStrike" cap="none">
                <a:solidFill>
                  <a:srgbClr val="FFFFFF"/>
                </a:solidFill>
                <a:latin typeface="Oswald"/>
                <a:ea typeface="Oswald"/>
                <a:cs typeface="Oswald"/>
                <a:sym typeface="Oswald"/>
              </a:rPr>
              <a:t>GUIDED PRACTICE:</a:t>
            </a:r>
            <a:br>
              <a:rPr lang="en-US" sz="9600" b="1" i="0" u="none" strike="noStrike" cap="none">
                <a:solidFill>
                  <a:srgbClr val="FFFFFF"/>
                </a:solidFill>
                <a:latin typeface="Oswald"/>
                <a:ea typeface="Oswald"/>
                <a:cs typeface="Oswald"/>
                <a:sym typeface="Oswald"/>
              </a:rPr>
            </a:br>
            <a:r>
              <a:rPr lang="en-US" sz="9600" b="1" i="0" u="none" strike="noStrike" cap="none">
                <a:solidFill>
                  <a:srgbClr val="FFFFFF"/>
                </a:solidFill>
                <a:latin typeface="Oswald"/>
                <a:ea typeface="Oswald"/>
                <a:cs typeface="Oswald"/>
                <a:sym typeface="Oswald"/>
              </a:rPr>
              <a:t>WORKING WITH DATES</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Shape 1227"/>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WORKING WITH DATES</a:t>
            </a:r>
            <a:endParaRPr sz="3200" b="1" i="0" u="none" strike="noStrike" cap="none">
              <a:solidFill>
                <a:schemeClr val="dk1"/>
              </a:solidFill>
              <a:latin typeface="Oswald"/>
              <a:ea typeface="Oswald"/>
              <a:cs typeface="Oswald"/>
              <a:sym typeface="Oswald"/>
            </a:endParaRPr>
          </a:p>
        </p:txBody>
      </p:sp>
      <p:sp>
        <p:nvSpPr>
          <p:cNvPr id="1228" name="Shape 1228"/>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Dates can be used in a variety of ways in Tableau. The most important concept to understand is </a:t>
            </a:r>
            <a:r>
              <a:rPr lang="en-US" sz="2400" b="0" i="0" u="sng" strike="noStrike" cap="none">
                <a:solidFill>
                  <a:schemeClr val="hlink"/>
                </a:solidFill>
                <a:latin typeface="Georgia"/>
                <a:ea typeface="Georgia"/>
                <a:cs typeface="Georgia"/>
                <a:sym typeface="Georgia"/>
                <a:hlinkClick r:id="rId3"/>
              </a:rPr>
              <a:t>continuous versus discrete</a:t>
            </a:r>
            <a:r>
              <a:rPr lang="en-US" sz="2400" b="0" i="0" u="none" strike="noStrike" cap="none">
                <a:solidFill>
                  <a:schemeClr val="dk1"/>
                </a:solidFill>
                <a:latin typeface="Georgia"/>
                <a:ea typeface="Georgia"/>
                <a:cs typeface="Georgia"/>
                <a:sym typeface="Georgia"/>
              </a:rPr>
              <a:t> uses for dates in Tableau.  </a:t>
            </a: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Discrete</a:t>
            </a:r>
            <a:r>
              <a:rPr lang="en-US" sz="2400" b="0" i="0" u="none" strike="noStrike" cap="none">
                <a:solidFill>
                  <a:schemeClr val="dk1"/>
                </a:solidFill>
                <a:latin typeface="Georgia"/>
                <a:ea typeface="Georgia"/>
                <a:cs typeface="Georgia"/>
                <a:sym typeface="Georgia"/>
              </a:rPr>
              <a:t> dates create bins, while </a:t>
            </a:r>
            <a:r>
              <a:rPr lang="en-US" sz="2400" b="1" i="0" u="none" strike="noStrike" cap="none">
                <a:solidFill>
                  <a:schemeClr val="dk1"/>
                </a:solidFill>
                <a:latin typeface="Georgia"/>
                <a:ea typeface="Georgia"/>
                <a:cs typeface="Georgia"/>
                <a:sym typeface="Georgia"/>
              </a:rPr>
              <a:t>continuous</a:t>
            </a:r>
            <a:r>
              <a:rPr lang="en-US" sz="2400" b="0" i="0" u="none" strike="noStrike" cap="none">
                <a:solidFill>
                  <a:schemeClr val="dk1"/>
                </a:solidFill>
                <a:latin typeface="Georgia"/>
                <a:ea typeface="Georgia"/>
                <a:cs typeface="Georgia"/>
                <a:sym typeface="Georgia"/>
              </a:rPr>
              <a:t> dates create axes.</a:t>
            </a: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If you visualize each month as a discrete date, it will not distinguish between years. However, you can sort the time axis.</a:t>
            </a: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If month is used as a continuous date, then an axis that separates each month by year will be visualized. You cannot sort this axis.</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Shape 1233"/>
          <p:cNvPicPr preferRelativeResize="0"/>
          <p:nvPr/>
        </p:nvPicPr>
        <p:blipFill rotWithShape="1">
          <a:blip r:embed="rId3">
            <a:alphaModFix/>
          </a:blip>
          <a:srcRect/>
          <a:stretch/>
        </p:blipFill>
        <p:spPr>
          <a:xfrm>
            <a:off x="2264644" y="1381722"/>
            <a:ext cx="8444153" cy="4956962"/>
          </a:xfrm>
          <a:prstGeom prst="rect">
            <a:avLst/>
          </a:prstGeom>
          <a:noFill/>
          <a:ln w="9525" cap="flat" cmpd="sng">
            <a:solidFill>
              <a:srgbClr val="969696"/>
            </a:solidFill>
            <a:prstDash val="solid"/>
            <a:round/>
            <a:headEnd type="none" w="sm" len="sm"/>
            <a:tailEnd type="none" w="sm" len="sm"/>
          </a:ln>
        </p:spPr>
      </p:pic>
      <p:sp>
        <p:nvSpPr>
          <p:cNvPr id="1234" name="Shape 1234"/>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4996B2"/>
                </a:solidFill>
                <a:latin typeface="Oswald"/>
                <a:ea typeface="Oswald"/>
                <a:cs typeface="Oswald"/>
                <a:sym typeface="Oswald"/>
              </a:rPr>
              <a:t>DISCRETE DATE </a:t>
            </a:r>
            <a:r>
              <a:rPr lang="en-US" sz="3200" b="1" i="0" u="none" strike="noStrike" cap="none">
                <a:solidFill>
                  <a:schemeClr val="dk1"/>
                </a:solidFill>
                <a:latin typeface="Oswald"/>
                <a:ea typeface="Oswald"/>
                <a:cs typeface="Oswald"/>
                <a:sym typeface="Oswald"/>
              </a:rPr>
              <a:t>AGGREGATION</a:t>
            </a:r>
            <a:endParaRPr sz="3200" b="1" i="0" u="none" strike="noStrike" cap="none">
              <a:solidFill>
                <a:srgbClr val="4996B2"/>
              </a:solidFill>
              <a:latin typeface="Oswald"/>
              <a:ea typeface="Oswald"/>
              <a:cs typeface="Oswald"/>
              <a:sym typeface="Oswa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4996B2"/>
                </a:solidFill>
                <a:latin typeface="Oswald"/>
                <a:ea typeface="Oswald"/>
                <a:cs typeface="Oswald"/>
                <a:sym typeface="Oswald"/>
              </a:rPr>
              <a:t>DISCRETE DATE </a:t>
            </a:r>
            <a:r>
              <a:rPr lang="en-US" sz="3200" b="1" i="0" u="none" strike="noStrike" cap="none">
                <a:solidFill>
                  <a:srgbClr val="000000"/>
                </a:solidFill>
                <a:latin typeface="Oswald"/>
                <a:ea typeface="Oswald"/>
                <a:cs typeface="Oswald"/>
                <a:sym typeface="Oswald"/>
              </a:rPr>
              <a:t>AGGREGATION</a:t>
            </a:r>
            <a:endParaRPr sz="3200" b="1" i="0" u="none" strike="noStrike" cap="none">
              <a:solidFill>
                <a:srgbClr val="000000"/>
              </a:solidFill>
              <a:latin typeface="Oswald"/>
              <a:ea typeface="Oswald"/>
              <a:cs typeface="Oswald"/>
              <a:sym typeface="Oswald"/>
            </a:endParaRPr>
          </a:p>
        </p:txBody>
      </p:sp>
      <p:sp>
        <p:nvSpPr>
          <p:cNvPr id="1240" name="Shape 1240"/>
          <p:cNvSpPr txBox="1">
            <a:spLocks noGrp="1"/>
          </p:cNvSpPr>
          <p:nvPr>
            <p:ph type="body" idx="4294967295"/>
          </p:nvPr>
        </p:nvSpPr>
        <p:spPr>
          <a:xfrm>
            <a:off x="621875" y="1463050"/>
            <a:ext cx="86442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If we choose “Month” where the example is listed as May, then it will aggregate across all years.</a:t>
            </a: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The resulting table is on the next slide.</a:t>
            </a:r>
            <a:endParaRPr sz="2800" b="0" i="0" u="none" strike="noStrike" cap="none">
              <a:solidFill>
                <a:schemeClr val="dk1"/>
              </a:solidFill>
              <a:latin typeface="Georgia"/>
              <a:ea typeface="Georgia"/>
              <a:cs typeface="Georgia"/>
              <a:sym typeface="Georgia"/>
            </a:endParaRPr>
          </a:p>
        </p:txBody>
      </p:sp>
      <p:pic>
        <p:nvPicPr>
          <p:cNvPr id="1241" name="Shape 1241"/>
          <p:cNvPicPr preferRelativeResize="0"/>
          <p:nvPr/>
        </p:nvPicPr>
        <p:blipFill rotWithShape="1">
          <a:blip r:embed="rId3">
            <a:alphaModFix/>
          </a:blip>
          <a:srcRect/>
          <a:stretch/>
        </p:blipFill>
        <p:spPr>
          <a:xfrm>
            <a:off x="9748750" y="1463050"/>
            <a:ext cx="1965325" cy="5108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Shape 1246"/>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4996B2"/>
                </a:solidFill>
                <a:latin typeface="Oswald"/>
                <a:ea typeface="Oswald"/>
                <a:cs typeface="Oswald"/>
                <a:sym typeface="Oswald"/>
              </a:rPr>
              <a:t>DISCRETE DATE </a:t>
            </a:r>
            <a:r>
              <a:rPr lang="en-US" sz="3200" b="1" i="0" u="none" strike="noStrike" cap="none">
                <a:solidFill>
                  <a:schemeClr val="dk1"/>
                </a:solidFill>
                <a:latin typeface="Oswald"/>
                <a:ea typeface="Oswald"/>
                <a:cs typeface="Oswald"/>
                <a:sym typeface="Oswald"/>
              </a:rPr>
              <a:t>AGGREGATION</a:t>
            </a:r>
            <a:endParaRPr sz="3200" b="1" i="0" u="none" strike="noStrike" cap="none">
              <a:solidFill>
                <a:schemeClr val="dk1"/>
              </a:solidFill>
              <a:latin typeface="Oswald"/>
              <a:ea typeface="Oswald"/>
              <a:cs typeface="Oswald"/>
              <a:sym typeface="Oswald"/>
            </a:endParaRPr>
          </a:p>
        </p:txBody>
      </p:sp>
      <p:sp>
        <p:nvSpPr>
          <p:cNvPr id="1247" name="Shape 1247"/>
          <p:cNvSpPr txBox="1">
            <a:spLocks noGrp="1"/>
          </p:cNvSpPr>
          <p:nvPr>
            <p:ph type="body" idx="4294967295"/>
          </p:nvPr>
        </p:nvSpPr>
        <p:spPr>
          <a:xfrm>
            <a:off x="7660550" y="1321400"/>
            <a:ext cx="45684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This graph shows us the sum of sales by month, regardless of what year the sale occurred in.</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The dates are stored in bins and may be sorted.</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p:txBody>
      </p:sp>
      <p:pic>
        <p:nvPicPr>
          <p:cNvPr id="1248" name="Shape 1248"/>
          <p:cNvPicPr preferRelativeResize="0"/>
          <p:nvPr/>
        </p:nvPicPr>
        <p:blipFill rotWithShape="1">
          <a:blip r:embed="rId3">
            <a:alphaModFix/>
          </a:blip>
          <a:srcRect/>
          <a:stretch/>
        </p:blipFill>
        <p:spPr>
          <a:xfrm>
            <a:off x="800379" y="1463050"/>
            <a:ext cx="6382118" cy="5108101"/>
          </a:xfrm>
          <a:prstGeom prst="rect">
            <a:avLst/>
          </a:prstGeom>
          <a:noFill/>
          <a:ln>
            <a:noFill/>
          </a:ln>
        </p:spPr>
      </p:pic>
      <p:pic>
        <p:nvPicPr>
          <p:cNvPr id="1249" name="Shape 1249"/>
          <p:cNvPicPr preferRelativeResize="0"/>
          <p:nvPr/>
        </p:nvPicPr>
        <p:blipFill rotWithShape="1">
          <a:blip r:embed="rId4">
            <a:alphaModFix/>
          </a:blip>
          <a:srcRect/>
          <a:stretch/>
        </p:blipFill>
        <p:spPr>
          <a:xfrm>
            <a:off x="11506500" y="6144411"/>
            <a:ext cx="722442" cy="4266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Shape 1254"/>
          <p:cNvSpPr txBox="1">
            <a:spLocks noGrp="1"/>
          </p:cNvSpPr>
          <p:nvPr>
            <p:ph type="title"/>
          </p:nvPr>
        </p:nvSpPr>
        <p:spPr>
          <a:xfrm>
            <a:off x="497380" y="605301"/>
            <a:ext cx="11216640" cy="7160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00B180"/>
                </a:solidFill>
                <a:latin typeface="Oswald"/>
                <a:ea typeface="Oswald"/>
                <a:cs typeface="Oswald"/>
                <a:sym typeface="Oswald"/>
              </a:rPr>
              <a:t>CONTINUOUS DATE </a:t>
            </a:r>
            <a:r>
              <a:rPr lang="en-US" sz="3200" b="1" i="0" u="none" strike="noStrike" cap="none">
                <a:solidFill>
                  <a:schemeClr val="dk1"/>
                </a:solidFill>
                <a:latin typeface="Oswald"/>
                <a:ea typeface="Oswald"/>
                <a:cs typeface="Oswald"/>
                <a:sym typeface="Oswald"/>
              </a:rPr>
              <a:t>AGGREGATION</a:t>
            </a:r>
            <a:endParaRPr sz="3200" b="1" i="0" u="none" strike="noStrike" cap="none">
              <a:solidFill>
                <a:srgbClr val="00B180"/>
              </a:solidFill>
              <a:latin typeface="Oswald"/>
              <a:ea typeface="Oswald"/>
              <a:cs typeface="Oswald"/>
              <a:sym typeface="Oswald"/>
            </a:endParaRPr>
          </a:p>
        </p:txBody>
      </p:sp>
      <p:pic>
        <p:nvPicPr>
          <p:cNvPr id="1255" name="Shape 1255"/>
          <p:cNvPicPr preferRelativeResize="0"/>
          <p:nvPr/>
        </p:nvPicPr>
        <p:blipFill rotWithShape="1">
          <a:blip r:embed="rId3">
            <a:alphaModFix/>
          </a:blip>
          <a:srcRect/>
          <a:stretch/>
        </p:blipFill>
        <p:spPr>
          <a:xfrm>
            <a:off x="2290100" y="1375254"/>
            <a:ext cx="8381916" cy="4980071"/>
          </a:xfrm>
          <a:prstGeom prst="rect">
            <a:avLst/>
          </a:prstGeom>
          <a:noFill/>
          <a:ln w="9525" cap="flat" cmpd="sng">
            <a:solidFill>
              <a:srgbClr val="969696"/>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00B180"/>
                </a:solidFill>
                <a:latin typeface="Oswald"/>
                <a:ea typeface="Oswald"/>
                <a:cs typeface="Oswald"/>
                <a:sym typeface="Oswald"/>
              </a:rPr>
              <a:t>CONTINUOUS DATE </a:t>
            </a:r>
            <a:r>
              <a:rPr lang="en-US" sz="3200" b="1" i="0" u="none" strike="noStrike" cap="none">
                <a:solidFill>
                  <a:srgbClr val="000000"/>
                </a:solidFill>
                <a:latin typeface="Oswald"/>
                <a:ea typeface="Oswald"/>
                <a:cs typeface="Oswald"/>
                <a:sym typeface="Oswald"/>
              </a:rPr>
              <a:t>AGGREGATION</a:t>
            </a:r>
            <a:endParaRPr sz="3200" b="1" i="0" u="none" strike="noStrike" cap="none">
              <a:solidFill>
                <a:srgbClr val="000000"/>
              </a:solidFill>
              <a:latin typeface="Oswald"/>
              <a:ea typeface="Oswald"/>
              <a:cs typeface="Oswald"/>
              <a:sym typeface="Oswald"/>
            </a:endParaRPr>
          </a:p>
        </p:txBody>
      </p:sp>
      <p:sp>
        <p:nvSpPr>
          <p:cNvPr id="1261" name="Shape 1261"/>
          <p:cNvSpPr txBox="1">
            <a:spLocks noGrp="1"/>
          </p:cNvSpPr>
          <p:nvPr>
            <p:ph type="body" idx="4294967295"/>
          </p:nvPr>
        </p:nvSpPr>
        <p:spPr>
          <a:xfrm>
            <a:off x="621875" y="1463050"/>
            <a:ext cx="84198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If we select “Month” where the date is formatted as May 2015, then our dates will be aggregated to year and month.  </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You can also drill down to week, day, etc.</a:t>
            </a:r>
            <a:endParaRPr sz="2800" b="0" i="0" u="none" strike="noStrike" cap="none">
              <a:solidFill>
                <a:schemeClr val="dk1"/>
              </a:solidFill>
              <a:latin typeface="Georgia"/>
              <a:ea typeface="Georgia"/>
              <a:cs typeface="Georgia"/>
              <a:sym typeface="Georgia"/>
            </a:endParaRPr>
          </a:p>
        </p:txBody>
      </p:sp>
      <p:pic>
        <p:nvPicPr>
          <p:cNvPr id="1262" name="Shape 1262"/>
          <p:cNvPicPr preferRelativeResize="0"/>
          <p:nvPr/>
        </p:nvPicPr>
        <p:blipFill rotWithShape="1">
          <a:blip r:embed="rId3">
            <a:alphaModFix/>
          </a:blip>
          <a:srcRect/>
          <a:stretch/>
        </p:blipFill>
        <p:spPr>
          <a:xfrm>
            <a:off x="9728075" y="1463050"/>
            <a:ext cx="1986001" cy="51080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Shape 1267"/>
          <p:cNvSpPr txBox="1">
            <a:spLocks noGrp="1"/>
          </p:cNvSpPr>
          <p:nvPr>
            <p:ph type="title"/>
          </p:nvPr>
        </p:nvSpPr>
        <p:spPr>
          <a:xfrm>
            <a:off x="497380" y="605301"/>
            <a:ext cx="112167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180"/>
              </a:buClr>
              <a:buSzPts val="1400"/>
              <a:buFont typeface="Oswald"/>
              <a:buNone/>
            </a:pPr>
            <a:r>
              <a:rPr lang="en-US" sz="3200" b="1" i="0" u="none" strike="noStrike" cap="none">
                <a:solidFill>
                  <a:srgbClr val="00B180"/>
                </a:solidFill>
                <a:latin typeface="Oswald"/>
                <a:ea typeface="Oswald"/>
                <a:cs typeface="Oswald"/>
                <a:sym typeface="Oswald"/>
              </a:rPr>
              <a:t>CONTINUOUS DATE </a:t>
            </a:r>
            <a:r>
              <a:rPr lang="en-US" sz="3200" b="1" i="0" u="none" strike="noStrike" cap="none">
                <a:solidFill>
                  <a:schemeClr val="dk1"/>
                </a:solidFill>
                <a:latin typeface="Oswald"/>
                <a:ea typeface="Oswald"/>
                <a:cs typeface="Oswald"/>
                <a:sym typeface="Oswald"/>
              </a:rPr>
              <a:t>AGGREGATION</a:t>
            </a:r>
            <a:endParaRPr sz="3200" b="1" i="0" u="none" strike="noStrike" cap="none">
              <a:solidFill>
                <a:schemeClr val="dk1"/>
              </a:solidFill>
              <a:latin typeface="Oswald"/>
              <a:ea typeface="Oswald"/>
              <a:cs typeface="Oswald"/>
              <a:sym typeface="Oswald"/>
            </a:endParaRPr>
          </a:p>
        </p:txBody>
      </p:sp>
      <p:sp>
        <p:nvSpPr>
          <p:cNvPr id="1268" name="Shape 1268"/>
          <p:cNvSpPr txBox="1">
            <a:spLocks noGrp="1"/>
          </p:cNvSpPr>
          <p:nvPr>
            <p:ph type="body" idx="4294967295"/>
          </p:nvPr>
        </p:nvSpPr>
        <p:spPr>
          <a:xfrm>
            <a:off x="8437300" y="1310650"/>
            <a:ext cx="39438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This graph is slightly different, showing sales by month and year. </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It is a standard time series type of chart.</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These dates </a:t>
            </a:r>
            <a:r>
              <a:rPr lang="en-US" sz="2800" b="0" i="1" u="none" strike="noStrike" cap="none">
                <a:solidFill>
                  <a:schemeClr val="dk1"/>
                </a:solidFill>
                <a:latin typeface="Georgia"/>
                <a:ea typeface="Georgia"/>
                <a:cs typeface="Georgia"/>
                <a:sym typeface="Georgia"/>
              </a:rPr>
              <a:t>cannot </a:t>
            </a:r>
            <a:br>
              <a:rPr lang="en-US" sz="2800" b="0" i="1" u="none" strike="noStrike" cap="none">
                <a:solidFill>
                  <a:schemeClr val="dk1"/>
                </a:solidFill>
                <a:latin typeface="Georgia"/>
                <a:ea typeface="Georgia"/>
                <a:cs typeface="Georgia"/>
                <a:sym typeface="Georgia"/>
              </a:rPr>
            </a:br>
            <a:r>
              <a:rPr lang="en-US" sz="2800" b="0" i="0" u="none" strike="noStrike" cap="none">
                <a:solidFill>
                  <a:schemeClr val="dk1"/>
                </a:solidFill>
                <a:latin typeface="Georgia"/>
                <a:ea typeface="Georgia"/>
                <a:cs typeface="Georgia"/>
                <a:sym typeface="Georgia"/>
              </a:rPr>
              <a:t>be sorted.</a:t>
            </a:r>
            <a:endParaRPr sz="2800" b="0" i="0" u="none" strike="noStrike" cap="none">
              <a:solidFill>
                <a:schemeClr val="dk1"/>
              </a:solidFill>
              <a:latin typeface="Georgia"/>
              <a:ea typeface="Georgia"/>
              <a:cs typeface="Georgia"/>
              <a:sym typeface="Georgia"/>
            </a:endParaRPr>
          </a:p>
        </p:txBody>
      </p:sp>
      <p:pic>
        <p:nvPicPr>
          <p:cNvPr id="1269" name="Shape 1269"/>
          <p:cNvPicPr preferRelativeResize="0"/>
          <p:nvPr/>
        </p:nvPicPr>
        <p:blipFill rotWithShape="1">
          <a:blip r:embed="rId3">
            <a:alphaModFix/>
          </a:blip>
          <a:srcRect/>
          <a:stretch/>
        </p:blipFill>
        <p:spPr>
          <a:xfrm>
            <a:off x="755075" y="1368900"/>
            <a:ext cx="7601206" cy="4991576"/>
          </a:xfrm>
          <a:prstGeom prst="rect">
            <a:avLst/>
          </a:prstGeom>
          <a:noFill/>
          <a:ln>
            <a:noFill/>
          </a:ln>
        </p:spPr>
      </p:pic>
      <p:pic>
        <p:nvPicPr>
          <p:cNvPr id="1270" name="Shape 1270"/>
          <p:cNvPicPr preferRelativeResize="0"/>
          <p:nvPr/>
        </p:nvPicPr>
        <p:blipFill rotWithShape="1">
          <a:blip r:embed="rId4">
            <a:alphaModFix/>
          </a:blip>
          <a:srcRect/>
          <a:stretch/>
        </p:blipFill>
        <p:spPr>
          <a:xfrm>
            <a:off x="11506500" y="6144411"/>
            <a:ext cx="722442" cy="4266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Shape 1275"/>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276" name="Shape 1276"/>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INDEPENDENT PRACTICE: </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WORKING WITH DATES</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Shape 1281"/>
          <p:cNvSpPr txBox="1">
            <a:spLocks noGrp="1"/>
          </p:cNvSpPr>
          <p:nvPr>
            <p:ph type="body" idx="1"/>
          </p:nvPr>
        </p:nvSpPr>
        <p:spPr>
          <a:xfrm>
            <a:off x="2951450" y="2258824"/>
            <a:ext cx="8758468" cy="4152926"/>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Recreate the view from </a:t>
            </a:r>
            <a:r>
              <a:rPr lang="en-US" sz="2000" b="1" i="0" u="none" strike="noStrike" cap="none">
                <a:solidFill>
                  <a:schemeClr val="dk1"/>
                </a:solidFill>
                <a:latin typeface="Georgia"/>
                <a:ea typeface="Georgia"/>
                <a:cs typeface="Georgia"/>
                <a:sym typeface="Georgia"/>
              </a:rPr>
              <a:t>independent_dates_01</a:t>
            </a:r>
            <a:r>
              <a:rPr lang="en-US" sz="2000" b="0" i="0" u="none" strike="noStrike" cap="none">
                <a:solidFill>
                  <a:schemeClr val="dk1"/>
                </a:solidFill>
                <a:latin typeface="Georgia"/>
                <a:ea typeface="Georgia"/>
                <a:cs typeface="Georgia"/>
                <a:sym typeface="Georgia"/>
              </a:rPr>
              <a:t>.</a:t>
            </a:r>
            <a:br>
              <a:rPr lang="en-US" sz="2000" b="0" i="0" u="none" strike="noStrike" cap="none">
                <a:solidFill>
                  <a:schemeClr val="dk1"/>
                </a:solidFill>
                <a:latin typeface="Georgia"/>
                <a:ea typeface="Georgia"/>
                <a:cs typeface="Georgia"/>
                <a:sym typeface="Georgia"/>
              </a:rPr>
            </a:br>
            <a:endParaRPr sz="2000" b="0" i="0" u="none" strike="noStrike" cap="none">
              <a:solidFill>
                <a:schemeClr val="dk1"/>
              </a:solidFill>
              <a:latin typeface="Georgia"/>
              <a:ea typeface="Georgia"/>
              <a:cs typeface="Georgia"/>
              <a:sym typeface="Georgia"/>
            </a:endParaRPr>
          </a:p>
          <a:p>
            <a:pPr marL="457200" marR="0" lvl="0" indent="-355600" algn="l" rtl="0">
              <a:lnSpc>
                <a:spcPct val="100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Given the question — “What is the hourly bike usage analysis by user type?” — determine whether you will need to use discrete or continuous dates? Why?</a:t>
            </a:r>
            <a:endParaRPr sz="20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1100"/>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15000"/>
              </a:lnSpc>
              <a:spcBef>
                <a:spcPts val="600"/>
              </a:spcBef>
              <a:spcAft>
                <a:spcPts val="0"/>
              </a:spcAft>
              <a:buClr>
                <a:schemeClr val="dk1"/>
              </a:buClr>
              <a:buSzPts val="1100"/>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15000"/>
              </a:lnSpc>
              <a:spcBef>
                <a:spcPts val="600"/>
              </a:spcBef>
              <a:spcAft>
                <a:spcPts val="0"/>
              </a:spcAft>
              <a:buClr>
                <a:schemeClr val="dk1"/>
              </a:buClr>
              <a:buSzPts val="1100"/>
              <a:buFont typeface="Arial"/>
              <a:buNone/>
            </a:pPr>
            <a:r>
              <a:rPr lang="en-US" sz="2000" b="0" i="0" u="none" strike="noStrike" cap="none">
                <a:solidFill>
                  <a:schemeClr val="dk1"/>
                </a:solidFill>
                <a:latin typeface="Georgia"/>
                <a:ea typeface="Georgia"/>
                <a:cs typeface="Georgia"/>
                <a:sym typeface="Georgia"/>
              </a:rPr>
              <a:t>Note: Use the “weekday in/out” dataset you previously created.</a:t>
            </a:r>
            <a:endParaRPr sz="2000" b="0" i="0" u="none" strike="noStrike" cap="none">
              <a:solidFill>
                <a:schemeClr val="dk1"/>
              </a:solidFill>
              <a:latin typeface="Georgia"/>
              <a:ea typeface="Georgia"/>
              <a:cs typeface="Georgia"/>
              <a:sym typeface="Georgia"/>
            </a:endParaRPr>
          </a:p>
          <a:p>
            <a:pPr marL="0" marR="0" lvl="0" indent="0" algn="l" rtl="0">
              <a:lnSpc>
                <a:spcPct val="100000"/>
              </a:lnSpc>
              <a:spcBef>
                <a:spcPts val="600"/>
              </a:spcBef>
              <a:spcAft>
                <a:spcPts val="0"/>
              </a:spcAft>
              <a:buClr>
                <a:schemeClr val="dk1"/>
              </a:buClr>
              <a:buSzPts val="1800"/>
              <a:buFont typeface="Calibri"/>
              <a:buNone/>
            </a:pPr>
            <a:endParaRPr sz="2000" b="0" i="0" u="none" strike="noStrike" cap="none">
              <a:solidFill>
                <a:schemeClr val="dk1"/>
              </a:solidFill>
              <a:latin typeface="Georgia"/>
              <a:ea typeface="Georgia"/>
              <a:cs typeface="Georgia"/>
              <a:sym typeface="Georgia"/>
            </a:endParaRPr>
          </a:p>
        </p:txBody>
      </p:sp>
      <p:grpSp>
        <p:nvGrpSpPr>
          <p:cNvPr id="1282" name="Shape 1282"/>
          <p:cNvGrpSpPr/>
          <p:nvPr/>
        </p:nvGrpSpPr>
        <p:grpSpPr>
          <a:xfrm>
            <a:off x="1043451" y="3101000"/>
            <a:ext cx="998797" cy="1121361"/>
            <a:chOff x="1043451" y="3101000"/>
            <a:chExt cx="998797" cy="1121361"/>
          </a:xfrm>
        </p:grpSpPr>
        <p:pic>
          <p:nvPicPr>
            <p:cNvPr id="1283" name="Shape 1283"/>
            <p:cNvPicPr preferRelativeResize="0"/>
            <p:nvPr/>
          </p:nvPicPr>
          <p:blipFill rotWithShape="1">
            <a:blip r:embed="rId3">
              <a:alphaModFix/>
            </a:blip>
            <a:srcRect/>
            <a:stretch/>
          </p:blipFill>
          <p:spPr>
            <a:xfrm>
              <a:off x="1066600" y="3101000"/>
              <a:ext cx="952500" cy="952500"/>
            </a:xfrm>
            <a:prstGeom prst="rect">
              <a:avLst/>
            </a:prstGeom>
            <a:noFill/>
            <a:ln>
              <a:noFill/>
            </a:ln>
          </p:spPr>
        </p:pic>
        <p:sp>
          <p:nvSpPr>
            <p:cNvPr id="1284" name="Shape 1284"/>
            <p:cNvSpPr txBox="1"/>
            <p:nvPr/>
          </p:nvSpPr>
          <p:spPr>
            <a:xfrm>
              <a:off x="1043451" y="3122370"/>
              <a:ext cx="998797" cy="1099991"/>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Oswald"/>
                <a:ea typeface="Oswald"/>
                <a:cs typeface="Oswald"/>
                <a:sym typeface="Oswald"/>
              </a:endParaRPr>
            </a:p>
          </p:txBody>
        </p:sp>
      </p:grpSp>
      <p:cxnSp>
        <p:nvCxnSpPr>
          <p:cNvPr id="1285" name="Shape 1285"/>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286" name="Shape 1286"/>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ACTIVITY: WORKING WITH DATES</a:t>
            </a:r>
            <a:endParaRPr sz="3200" b="1" i="0" u="none" strike="noStrike" cap="none">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Shape 931"/>
          <p:cNvSpPr/>
          <p:nvPr/>
        </p:nvSpPr>
        <p:spPr>
          <a:xfrm>
            <a:off x="635000" y="736600"/>
            <a:ext cx="86892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Oswald"/>
              <a:ea typeface="Oswald"/>
              <a:cs typeface="Oswald"/>
              <a:sym typeface="Oswald"/>
            </a:endParaRPr>
          </a:p>
        </p:txBody>
      </p:sp>
      <p:sp>
        <p:nvSpPr>
          <p:cNvPr id="932" name="Shape 932"/>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RECAP: DATA WORKFLOW</a:t>
            </a:r>
            <a:endParaRPr sz="3200" b="1" i="0" u="none" strike="noStrike" cap="none">
              <a:solidFill>
                <a:schemeClr val="dk1"/>
              </a:solidFill>
              <a:latin typeface="Oswald"/>
              <a:ea typeface="Oswald"/>
              <a:cs typeface="Oswald"/>
              <a:sym typeface="Oswald"/>
            </a:endParaRPr>
          </a:p>
        </p:txBody>
      </p:sp>
      <p:sp>
        <p:nvSpPr>
          <p:cNvPr id="933" name="Shape 933"/>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In Units 1 and 2, we showed you how to use Excel and SQL to frame, prepare, and analyze your data.</a:t>
            </a:r>
            <a:r>
              <a:rPr lang="en-US" sz="1000" b="0" i="0" u="none" strike="noStrike" cap="none">
                <a:solidFill>
                  <a:schemeClr val="dk1"/>
                </a:solidFill>
                <a:latin typeface="Georgia"/>
                <a:ea typeface="Georgia"/>
                <a:cs typeface="Georgia"/>
                <a:sym typeface="Georgia"/>
              </a:rPr>
              <a:t> </a:t>
            </a:r>
            <a:br>
              <a:rPr lang="en-US" sz="1000" b="0" i="0" u="none" strike="noStrike" cap="none">
                <a:solidFill>
                  <a:schemeClr val="dk1"/>
                </a:solidFill>
                <a:latin typeface="Georgia"/>
                <a:ea typeface="Georgia"/>
                <a:cs typeface="Georgia"/>
                <a:sym typeface="Georgia"/>
              </a:rPr>
            </a:br>
            <a:endParaRPr sz="1000" b="0" i="0" u="none" strike="noStrike" cap="none">
              <a:solidFill>
                <a:schemeClr val="dk1"/>
              </a:solidFill>
              <a:latin typeface="Georgia"/>
              <a:ea typeface="Georgia"/>
              <a:cs typeface="Georgia"/>
              <a:sym typeface="Georgia"/>
            </a:endParaRPr>
          </a:p>
          <a:p>
            <a:pPr marL="457200" marR="0" lvl="0" indent="-368300" algn="l" rtl="0">
              <a:lnSpc>
                <a:spcPct val="115000"/>
              </a:lnSpc>
              <a:spcBef>
                <a:spcPts val="0"/>
              </a:spcBef>
              <a:spcAft>
                <a:spcPts val="0"/>
              </a:spcAft>
              <a:buClr>
                <a:schemeClr val="dk1"/>
              </a:buClr>
              <a:buSzPts val="2200"/>
              <a:buFont typeface="Georgia"/>
              <a:buChar char="●"/>
            </a:pPr>
            <a:r>
              <a:rPr lang="en-US" sz="2200" b="0" i="0" u="none" strike="noStrike" cap="none">
                <a:solidFill>
                  <a:schemeClr val="dk1"/>
                </a:solidFill>
                <a:latin typeface="Georgia"/>
                <a:ea typeface="Georgia"/>
                <a:cs typeface="Georgia"/>
                <a:sym typeface="Georgia"/>
              </a:rPr>
              <a:t>In Unit 3, we’ll show you how to use Tableau to interpret results and communicate your findings to a variety of stakeholders and audiences.</a:t>
            </a:r>
            <a:endParaRPr sz="2200" b="0" i="0" u="none" strike="noStrike" cap="none">
              <a:solidFill>
                <a:schemeClr val="dk1"/>
              </a:solidFill>
              <a:latin typeface="Georgia"/>
              <a:ea typeface="Georgia"/>
              <a:cs typeface="Georgia"/>
              <a:sym typeface="Georgia"/>
            </a:endParaRPr>
          </a:p>
        </p:txBody>
      </p:sp>
      <p:pic>
        <p:nvPicPr>
          <p:cNvPr id="934" name="Shape 934"/>
          <p:cNvPicPr preferRelativeResize="0"/>
          <p:nvPr/>
        </p:nvPicPr>
        <p:blipFill rotWithShape="1">
          <a:blip r:embed="rId3">
            <a:alphaModFix/>
          </a:blip>
          <a:srcRect b="26158"/>
          <a:stretch/>
        </p:blipFill>
        <p:spPr>
          <a:xfrm>
            <a:off x="2734800" y="3526780"/>
            <a:ext cx="7351067" cy="1657296"/>
          </a:xfrm>
          <a:prstGeom prst="rect">
            <a:avLst/>
          </a:prstGeom>
          <a:noFill/>
          <a:ln>
            <a:noFill/>
          </a:ln>
        </p:spPr>
      </p:pic>
      <p:sp>
        <p:nvSpPr>
          <p:cNvPr id="935" name="Shape 935"/>
          <p:cNvSpPr txBox="1"/>
          <p:nvPr/>
        </p:nvSpPr>
        <p:spPr>
          <a:xfrm>
            <a:off x="4227038"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Select, import,</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explore, </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and clean</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data.</a:t>
            </a:r>
            <a:endParaRPr sz="1400" b="0" i="0" u="none" strike="noStrike" cap="none">
              <a:solidFill>
                <a:srgbClr val="000000"/>
              </a:solidFill>
              <a:latin typeface="Arial"/>
              <a:ea typeface="Arial"/>
              <a:cs typeface="Arial"/>
              <a:sym typeface="Arial"/>
            </a:endParaRPr>
          </a:p>
        </p:txBody>
      </p:sp>
      <p:sp>
        <p:nvSpPr>
          <p:cNvPr id="936" name="Shape 936"/>
          <p:cNvSpPr txBox="1"/>
          <p:nvPr/>
        </p:nvSpPr>
        <p:spPr>
          <a:xfrm>
            <a:off x="562721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Structure, visualize,</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and complete</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analysis.</a:t>
            </a:r>
            <a:endParaRPr sz="1400" b="0" i="0" u="none" strike="noStrike" cap="none">
              <a:solidFill>
                <a:srgbClr val="000000"/>
              </a:solidFill>
              <a:latin typeface="Arial"/>
              <a:ea typeface="Arial"/>
              <a:cs typeface="Arial"/>
              <a:sym typeface="Arial"/>
            </a:endParaRPr>
          </a:p>
        </p:txBody>
      </p:sp>
      <p:sp>
        <p:nvSpPr>
          <p:cNvPr id="937" name="Shape 937"/>
          <p:cNvSpPr txBox="1"/>
          <p:nvPr/>
        </p:nvSpPr>
        <p:spPr>
          <a:xfrm>
            <a:off x="7027388" y="5265131"/>
            <a:ext cx="15525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Make </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business decisions from data.</a:t>
            </a:r>
            <a:endParaRPr sz="1400" b="0" i="0" u="none" strike="noStrike" cap="none">
              <a:solidFill>
                <a:srgbClr val="000000"/>
              </a:solidFill>
              <a:latin typeface="Arial"/>
              <a:ea typeface="Arial"/>
              <a:cs typeface="Arial"/>
              <a:sym typeface="Arial"/>
            </a:endParaRPr>
          </a:p>
        </p:txBody>
      </p:sp>
      <p:sp>
        <p:nvSpPr>
          <p:cNvPr id="938" name="Shape 938"/>
          <p:cNvSpPr txBox="1"/>
          <p:nvPr/>
        </p:nvSpPr>
        <p:spPr>
          <a:xfrm>
            <a:off x="282686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Develop a hypothesis- driven approach to analysis.</a:t>
            </a:r>
            <a:endParaRPr sz="1400" b="0" i="0" u="none" strike="noStrike" cap="none">
              <a:solidFill>
                <a:srgbClr val="000000"/>
              </a:solidFill>
              <a:latin typeface="Arial"/>
              <a:ea typeface="Arial"/>
              <a:cs typeface="Arial"/>
              <a:sym typeface="Arial"/>
            </a:endParaRPr>
          </a:p>
        </p:txBody>
      </p:sp>
      <p:sp>
        <p:nvSpPr>
          <p:cNvPr id="939" name="Shape 939"/>
          <p:cNvSpPr txBox="1"/>
          <p:nvPr/>
        </p:nvSpPr>
        <p:spPr>
          <a:xfrm>
            <a:off x="8552699"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Present data-driven insights </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to an audience.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Shape 1291"/>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292" name="Shape 1292"/>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INTRODUCTION: CALCULATED FIELDS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Shape 1297"/>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CALCULATIONS</a:t>
            </a:r>
            <a:endParaRPr sz="3200" b="1" i="0" u="none" strike="noStrike" cap="none">
              <a:solidFill>
                <a:schemeClr val="dk1"/>
              </a:solidFill>
              <a:latin typeface="Oswald"/>
              <a:ea typeface="Oswald"/>
              <a:cs typeface="Oswald"/>
              <a:sym typeface="Oswald"/>
            </a:endParaRPr>
          </a:p>
        </p:txBody>
      </p:sp>
      <p:sp>
        <p:nvSpPr>
          <p:cNvPr id="1298" name="Shape 1298"/>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Calculations can be created in Tableau from the “Analysis” tab.</a:t>
            </a:r>
            <a:endParaRPr sz="2800" b="0" i="0" u="none" strike="noStrike" cap="none">
              <a:solidFill>
                <a:schemeClr val="dk1"/>
              </a:solidFill>
              <a:latin typeface="Georgia"/>
              <a:ea typeface="Georgia"/>
              <a:cs typeface="Georgia"/>
              <a:sym typeface="Georgia"/>
            </a:endParaRPr>
          </a:p>
        </p:txBody>
      </p:sp>
      <p:pic>
        <p:nvPicPr>
          <p:cNvPr id="1299" name="Shape 1299"/>
          <p:cNvPicPr preferRelativeResize="0"/>
          <p:nvPr/>
        </p:nvPicPr>
        <p:blipFill rotWithShape="1">
          <a:blip r:embed="rId3">
            <a:alphaModFix/>
          </a:blip>
          <a:srcRect l="32"/>
          <a:stretch/>
        </p:blipFill>
        <p:spPr>
          <a:xfrm>
            <a:off x="4153751" y="2313025"/>
            <a:ext cx="4505638" cy="3987254"/>
          </a:xfrm>
          <a:prstGeom prst="rect">
            <a:avLst/>
          </a:prstGeom>
          <a:noFill/>
          <a:ln>
            <a:noFill/>
          </a:ln>
          <a:effectLst>
            <a:outerShdw blurRad="50800" dist="38100" dir="2700000" algn="tl" rotWithShape="0">
              <a:srgbClr val="000000">
                <a:alpha val="40000"/>
              </a:srgbClr>
            </a:outerShdw>
          </a:effectLst>
        </p:spPr>
      </p:pic>
      <p:cxnSp>
        <p:nvCxnSpPr>
          <p:cNvPr id="1300" name="Shape 1300"/>
          <p:cNvCxnSpPr/>
          <p:nvPr/>
        </p:nvCxnSpPr>
        <p:spPr>
          <a:xfrm flipH="1">
            <a:off x="8143128" y="5214207"/>
            <a:ext cx="1047565" cy="363985"/>
          </a:xfrm>
          <a:prstGeom prst="straightConnector1">
            <a:avLst/>
          </a:prstGeom>
          <a:noFill/>
          <a:ln w="57150" cap="flat" cmpd="sng">
            <a:solidFill>
              <a:srgbClr val="E94B44"/>
            </a:solidFill>
            <a:prstDash val="solid"/>
            <a:miter lim="800000"/>
            <a:headEnd type="none" w="sm" len="sm"/>
            <a:tailEnd type="triangle" w="med" len="med"/>
          </a:ln>
          <a:effectLst>
            <a:outerShdw blurRad="50800" dist="38100" dir="2700000" algn="tl" rotWithShape="0">
              <a:srgbClr val="000000">
                <a:alpha val="40000"/>
              </a:srgbClr>
            </a:outerShdw>
          </a:effec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Shape 1305"/>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CALCULATIONS</a:t>
            </a:r>
            <a:endParaRPr sz="3200" b="1" i="0" u="none" strike="noStrike" cap="none">
              <a:solidFill>
                <a:schemeClr val="dk1"/>
              </a:solidFill>
              <a:latin typeface="Oswald"/>
              <a:ea typeface="Oswald"/>
              <a:cs typeface="Oswald"/>
              <a:sym typeface="Oswald"/>
            </a:endParaRPr>
          </a:p>
        </p:txBody>
      </p:sp>
      <p:sp>
        <p:nvSpPr>
          <p:cNvPr id="1306" name="Shape 1306"/>
          <p:cNvSpPr txBox="1">
            <a:spLocks noGrp="1"/>
          </p:cNvSpPr>
          <p:nvPr>
            <p:ph type="body" idx="1"/>
          </p:nvPr>
        </p:nvSpPr>
        <p:spPr>
          <a:xfrm>
            <a:off x="591725" y="1463050"/>
            <a:ext cx="4582800" cy="49257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Calculations can also be created by clicking on the triangle next to dimensions and selecting “</a:t>
            </a:r>
            <a:r>
              <a:rPr lang="en-US" sz="2400" b="1" i="0" u="none" strike="noStrike" cap="none">
                <a:solidFill>
                  <a:schemeClr val="dk1"/>
                </a:solidFill>
                <a:latin typeface="Georgia"/>
                <a:ea typeface="Georgia"/>
                <a:cs typeface="Georgia"/>
                <a:sym typeface="Georgia"/>
              </a:rPr>
              <a:t>Create Calculated Field...</a:t>
            </a:r>
            <a:r>
              <a:rPr lang="en-US" sz="2400" b="0" i="0" u="none" strike="noStrike" cap="none">
                <a:solidFill>
                  <a:schemeClr val="dk1"/>
                </a:solidFill>
                <a:latin typeface="Georgia"/>
                <a:ea typeface="Georgia"/>
                <a:cs typeface="Georgia"/>
                <a:sym typeface="Georgia"/>
              </a:rPr>
              <a:t>”</a:t>
            </a: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If you know what specific dimension or measure you’ll use to create a calculated field, you can right click on that pill and select “</a:t>
            </a:r>
            <a:r>
              <a:rPr lang="en-US" sz="2400" b="1" i="0" u="none" strike="noStrike" cap="none">
                <a:solidFill>
                  <a:schemeClr val="dk1"/>
                </a:solidFill>
                <a:latin typeface="Georgia"/>
                <a:ea typeface="Georgia"/>
                <a:cs typeface="Georgia"/>
                <a:sym typeface="Georgia"/>
              </a:rPr>
              <a:t>Create &gt; Calculated Field...</a:t>
            </a:r>
            <a:r>
              <a:rPr lang="en-US" sz="2400" b="0" i="0" u="none" strike="noStrike" cap="none">
                <a:solidFill>
                  <a:schemeClr val="dk1"/>
                </a:solidFill>
                <a:latin typeface="Georgia"/>
                <a:ea typeface="Georgia"/>
                <a:cs typeface="Georgia"/>
                <a:sym typeface="Georgia"/>
              </a:rPr>
              <a:t>”</a:t>
            </a:r>
            <a:endParaRPr sz="2400" b="0" i="0" u="none" strike="noStrike" cap="none">
              <a:solidFill>
                <a:schemeClr val="dk1"/>
              </a:solidFill>
              <a:latin typeface="Georgia"/>
              <a:ea typeface="Georgia"/>
              <a:cs typeface="Georgia"/>
              <a:sym typeface="Georgia"/>
            </a:endParaRPr>
          </a:p>
        </p:txBody>
      </p:sp>
      <p:pic>
        <p:nvPicPr>
          <p:cNvPr id="1307" name="Shape 1307"/>
          <p:cNvPicPr preferRelativeResize="0"/>
          <p:nvPr/>
        </p:nvPicPr>
        <p:blipFill rotWithShape="1">
          <a:blip r:embed="rId3">
            <a:alphaModFix/>
          </a:blip>
          <a:srcRect/>
          <a:stretch/>
        </p:blipFill>
        <p:spPr>
          <a:xfrm>
            <a:off x="5554950" y="1884850"/>
            <a:ext cx="2900425" cy="4082099"/>
          </a:xfrm>
          <a:prstGeom prst="rect">
            <a:avLst/>
          </a:prstGeom>
          <a:noFill/>
          <a:ln>
            <a:noFill/>
          </a:ln>
        </p:spPr>
      </p:pic>
      <p:pic>
        <p:nvPicPr>
          <p:cNvPr id="1308" name="Shape 1308"/>
          <p:cNvPicPr preferRelativeResize="0"/>
          <p:nvPr/>
        </p:nvPicPr>
        <p:blipFill rotWithShape="1">
          <a:blip r:embed="rId4">
            <a:alphaModFix/>
          </a:blip>
          <a:srcRect/>
          <a:stretch/>
        </p:blipFill>
        <p:spPr>
          <a:xfrm>
            <a:off x="8037500" y="2822800"/>
            <a:ext cx="3807075" cy="3144150"/>
          </a:xfrm>
          <a:prstGeom prst="rect">
            <a:avLst/>
          </a:prstGeom>
          <a:noFill/>
          <a:ln>
            <a:noFill/>
          </a:ln>
        </p:spPr>
      </p:pic>
      <p:pic>
        <p:nvPicPr>
          <p:cNvPr id="1309" name="Shape 1309"/>
          <p:cNvPicPr preferRelativeResize="0"/>
          <p:nvPr/>
        </p:nvPicPr>
        <p:blipFill rotWithShape="1">
          <a:blip r:embed="rId5">
            <a:alphaModFix/>
          </a:blip>
          <a:srcRect/>
          <a:stretch/>
        </p:blipFill>
        <p:spPr>
          <a:xfrm>
            <a:off x="11506500" y="6144411"/>
            <a:ext cx="722442" cy="4266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Shape 1314"/>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CALCULATIONS</a:t>
            </a:r>
            <a:endParaRPr sz="3200" b="1" i="0" u="none" strike="noStrike" cap="none">
              <a:solidFill>
                <a:schemeClr val="dk1"/>
              </a:solidFill>
              <a:latin typeface="Oswald"/>
              <a:ea typeface="Oswald"/>
              <a:cs typeface="Oswald"/>
              <a:sym typeface="Oswald"/>
            </a:endParaRPr>
          </a:p>
        </p:txBody>
      </p:sp>
      <p:sp>
        <p:nvSpPr>
          <p:cNvPr id="1315" name="Shape 1315"/>
          <p:cNvSpPr txBox="1">
            <a:spLocks noGrp="1"/>
          </p:cNvSpPr>
          <p:nvPr>
            <p:ph type="body" idx="1"/>
          </p:nvPr>
        </p:nvSpPr>
        <p:spPr>
          <a:xfrm>
            <a:off x="591725" y="1463050"/>
            <a:ext cx="11358000" cy="4925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A </a:t>
            </a:r>
            <a:r>
              <a:rPr lang="en-US" sz="2400" b="1" i="0" u="none" strike="noStrike" cap="none">
                <a:solidFill>
                  <a:schemeClr val="dk1"/>
                </a:solidFill>
                <a:latin typeface="Georgia"/>
                <a:ea typeface="Georgia"/>
                <a:cs typeface="Georgia"/>
                <a:sym typeface="Georgia"/>
              </a:rPr>
              <a:t>calculated field</a:t>
            </a:r>
            <a:r>
              <a:rPr lang="en-US" sz="2400" b="0" i="0" u="none" strike="noStrike" cap="none">
                <a:solidFill>
                  <a:schemeClr val="dk1"/>
                </a:solidFill>
                <a:latin typeface="Georgia"/>
                <a:ea typeface="Georgia"/>
                <a:cs typeface="Georgia"/>
                <a:sym typeface="Georgia"/>
              </a:rPr>
              <a:t> is one that you calculate; it gives you a large amount of flexibility on how you want to see your data.</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Calculated fields can be used against text to combine multiple fields. </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Pro Tip</a:t>
            </a:r>
            <a:r>
              <a:rPr lang="en-US" sz="2400" b="0" i="0" u="none" strike="noStrike" cap="none">
                <a:solidFill>
                  <a:schemeClr val="dk1"/>
                </a:solidFill>
                <a:latin typeface="Georgia"/>
                <a:ea typeface="Georgia"/>
                <a:cs typeface="Georgia"/>
                <a:sym typeface="Georgia"/>
              </a:rPr>
              <a:t>: Calculations function like an </a:t>
            </a:r>
            <a:r>
              <a:rPr lang="en-US" sz="2400" b="1" i="0" u="none" strike="noStrike" cap="none">
                <a:solidFill>
                  <a:srgbClr val="7A1743"/>
                </a:solidFill>
                <a:latin typeface="Roboto Mono"/>
                <a:ea typeface="Roboto Mono"/>
                <a:cs typeface="Roboto Mono"/>
                <a:sym typeface="Roboto Mono"/>
              </a:rPr>
              <a:t>IF</a:t>
            </a:r>
            <a:r>
              <a:rPr lang="en-US" sz="2400" b="0" i="0" u="none" strike="noStrike" cap="none">
                <a:solidFill>
                  <a:schemeClr val="dk1"/>
                </a:solidFill>
                <a:latin typeface="Georgia"/>
                <a:ea typeface="Georgia"/>
                <a:cs typeface="Georgia"/>
                <a:sym typeface="Georgia"/>
              </a:rPr>
              <a:t> statement in programming, which is similar to a </a:t>
            </a:r>
            <a:r>
              <a:rPr lang="en-US" sz="2400" b="1" i="0" u="none" strike="noStrike" cap="none">
                <a:solidFill>
                  <a:srgbClr val="7A1743"/>
                </a:solidFill>
                <a:latin typeface="Roboto Mono"/>
                <a:ea typeface="Roboto Mono"/>
                <a:cs typeface="Roboto Mono"/>
                <a:sym typeface="Roboto Mono"/>
              </a:rPr>
              <a:t>CASE</a:t>
            </a:r>
            <a:r>
              <a:rPr lang="en-US" sz="2400" b="0" i="0" u="none" strike="noStrike" cap="none">
                <a:solidFill>
                  <a:schemeClr val="dk1"/>
                </a:solidFill>
                <a:latin typeface="Georgia"/>
                <a:ea typeface="Georgia"/>
                <a:cs typeface="Georgia"/>
                <a:sym typeface="Georgia"/>
              </a:rPr>
              <a:t> statement in SQL.</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Shape 1320"/>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CALCULATIONS</a:t>
            </a:r>
            <a:endParaRPr sz="3200" b="1" i="0" u="none" strike="noStrike" cap="none">
              <a:solidFill>
                <a:schemeClr val="dk1"/>
              </a:solidFill>
              <a:latin typeface="Oswald"/>
              <a:ea typeface="Oswald"/>
              <a:cs typeface="Oswald"/>
              <a:sym typeface="Oswald"/>
            </a:endParaRPr>
          </a:p>
        </p:txBody>
      </p:sp>
      <p:sp>
        <p:nvSpPr>
          <p:cNvPr id="1321" name="Shape 1321"/>
          <p:cNvSpPr txBox="1">
            <a:spLocks noGrp="1"/>
          </p:cNvSpPr>
          <p:nvPr>
            <p:ph type="body" idx="1"/>
          </p:nvPr>
        </p:nvSpPr>
        <p:spPr>
          <a:xfrm>
            <a:off x="591725" y="1463050"/>
            <a:ext cx="11358000" cy="4925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Calculated fields also give us the ability to perform mathematical operations on different measures. </a:t>
            </a: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For example, if you have </a:t>
            </a:r>
            <a:r>
              <a:rPr lang="en-US" sz="2400" b="0" i="1" u="none" strike="noStrike" cap="none">
                <a:solidFill>
                  <a:schemeClr val="dk1"/>
                </a:solidFill>
                <a:latin typeface="Georgia"/>
                <a:ea typeface="Georgia"/>
                <a:cs typeface="Georgia"/>
                <a:sym typeface="Georgia"/>
              </a:rPr>
              <a:t>sales</a:t>
            </a:r>
            <a:r>
              <a:rPr lang="en-US" sz="2400" b="0" i="0" u="none" strike="noStrike" cap="none">
                <a:solidFill>
                  <a:schemeClr val="dk1"/>
                </a:solidFill>
                <a:latin typeface="Georgia"/>
                <a:ea typeface="Georgia"/>
                <a:cs typeface="Georgia"/>
                <a:sym typeface="Georgia"/>
              </a:rPr>
              <a:t> as one measure and </a:t>
            </a:r>
            <a:r>
              <a:rPr lang="en-US" sz="2400" b="0" i="1" u="none" strike="noStrike" cap="none">
                <a:solidFill>
                  <a:schemeClr val="dk1"/>
                </a:solidFill>
                <a:latin typeface="Georgia"/>
                <a:ea typeface="Georgia"/>
                <a:cs typeface="Georgia"/>
                <a:sym typeface="Georgia"/>
              </a:rPr>
              <a:t>population</a:t>
            </a:r>
            <a:r>
              <a:rPr lang="en-US" sz="2400" b="0" i="0" u="none" strike="noStrike" cap="none">
                <a:solidFill>
                  <a:schemeClr val="dk1"/>
                </a:solidFill>
                <a:latin typeface="Georgia"/>
                <a:ea typeface="Georgia"/>
                <a:cs typeface="Georgia"/>
                <a:sym typeface="Georgia"/>
              </a:rPr>
              <a:t> as another, you can determine </a:t>
            </a:r>
            <a:r>
              <a:rPr lang="en-US" sz="2400" b="0" i="1" u="none" strike="noStrike" cap="none">
                <a:solidFill>
                  <a:schemeClr val="dk1"/>
                </a:solidFill>
                <a:latin typeface="Georgia"/>
                <a:ea typeface="Georgia"/>
                <a:cs typeface="Georgia"/>
                <a:sym typeface="Georgia"/>
              </a:rPr>
              <a:t>sales per capita</a:t>
            </a:r>
            <a:r>
              <a:rPr lang="en-US" sz="2400" b="0" i="0" u="none" strike="noStrike" cap="none">
                <a:solidFill>
                  <a:schemeClr val="dk1"/>
                </a:solidFill>
                <a:latin typeface="Georgia"/>
                <a:ea typeface="Georgia"/>
                <a:cs typeface="Georgia"/>
                <a:sym typeface="Georgia"/>
              </a:rPr>
              <a:t> as a new measure.</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There are too many field types for us to cover in this class, but if you want to learn more about fields we don’t discuss, you can find more tutorials on the </a:t>
            </a:r>
            <a:r>
              <a:rPr lang="en-US" sz="2400" b="0" i="0" u="sng" strike="noStrike" cap="none">
                <a:solidFill>
                  <a:schemeClr val="hlink"/>
                </a:solidFill>
                <a:latin typeface="Georgia"/>
                <a:ea typeface="Georgia"/>
                <a:cs typeface="Georgia"/>
                <a:sym typeface="Georgia"/>
                <a:hlinkClick r:id="rId3"/>
              </a:rPr>
              <a:t>Tableau</a:t>
            </a:r>
            <a:r>
              <a:rPr lang="en-US" sz="2400" b="0" i="0" u="none" strike="noStrike" cap="none">
                <a:solidFill>
                  <a:schemeClr val="dk1"/>
                </a:solidFill>
                <a:latin typeface="Georgia"/>
                <a:ea typeface="Georgia"/>
                <a:cs typeface="Georgia"/>
                <a:sym typeface="Georgia"/>
              </a:rPr>
              <a:t> reference site.</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Shape 1326"/>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8000"/>
              <a:buFont typeface="Arial"/>
              <a:buNone/>
            </a:pPr>
            <a:endParaRPr sz="8000" b="1" i="0" u="none" strike="noStrike" cap="none">
              <a:solidFill>
                <a:srgbClr val="FFFFFF"/>
              </a:solidFill>
              <a:latin typeface="Oswald"/>
              <a:ea typeface="Oswald"/>
              <a:cs typeface="Oswald"/>
              <a:sym typeface="Oswald"/>
            </a:endParaRPr>
          </a:p>
        </p:txBody>
      </p:sp>
      <p:sp>
        <p:nvSpPr>
          <p:cNvPr id="1327" name="Shape 1327"/>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328" name="Shape 1328"/>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GUIDED PRACTICE: DASHBOARDS &amp;</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STORY POINTS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Shape 1333"/>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DASHBOARDS AND STORY POINTS</a:t>
            </a:r>
            <a:endParaRPr sz="3200" b="1" i="0" u="none" strike="noStrike" cap="none">
              <a:solidFill>
                <a:schemeClr val="dk1"/>
              </a:solidFill>
              <a:latin typeface="Oswald"/>
              <a:ea typeface="Oswald"/>
              <a:cs typeface="Oswald"/>
              <a:sym typeface="Oswald"/>
            </a:endParaRPr>
          </a:p>
        </p:txBody>
      </p:sp>
      <p:sp>
        <p:nvSpPr>
          <p:cNvPr id="1334" name="Shape 1334"/>
          <p:cNvSpPr txBox="1">
            <a:spLocks noGrp="1"/>
          </p:cNvSpPr>
          <p:nvPr>
            <p:ph type="body" idx="1"/>
          </p:nvPr>
        </p:nvSpPr>
        <p:spPr>
          <a:xfrm>
            <a:off x="591721" y="1463040"/>
            <a:ext cx="11088446"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Dashboards</a:t>
            </a:r>
            <a:r>
              <a:rPr lang="en-US" sz="2400" b="0" i="0" u="none" strike="noStrike" cap="none">
                <a:solidFill>
                  <a:schemeClr val="dk1"/>
                </a:solidFill>
                <a:latin typeface="Georgia"/>
                <a:ea typeface="Georgia"/>
                <a:cs typeface="Georgia"/>
                <a:sym typeface="Georgia"/>
              </a:rPr>
              <a:t> allow you to combine multiple visualizations in a single view and add interactions between those visualizations.</a:t>
            </a: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1800" b="1"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Story</a:t>
            </a:r>
            <a:r>
              <a:rPr lang="en-US" sz="2400" b="0" i="0" u="none" strike="noStrike" cap="none">
                <a:solidFill>
                  <a:schemeClr val="dk1"/>
                </a:solidFill>
                <a:latin typeface="Georgia"/>
                <a:ea typeface="Georgia"/>
                <a:cs typeface="Georgia"/>
                <a:sym typeface="Georgia"/>
              </a:rPr>
              <a:t> </a:t>
            </a:r>
            <a:r>
              <a:rPr lang="en-US" sz="2400" b="1" i="0" u="none" strike="noStrike" cap="none">
                <a:solidFill>
                  <a:schemeClr val="dk1"/>
                </a:solidFill>
                <a:latin typeface="Georgia"/>
                <a:ea typeface="Georgia"/>
                <a:cs typeface="Georgia"/>
                <a:sym typeface="Georgia"/>
              </a:rPr>
              <a:t>Points</a:t>
            </a:r>
            <a:r>
              <a:rPr lang="en-US" sz="2400" b="0" i="0" u="none" strike="noStrike" cap="none">
                <a:solidFill>
                  <a:schemeClr val="dk1"/>
                </a:solidFill>
                <a:latin typeface="Georgia"/>
                <a:ea typeface="Georgia"/>
                <a:cs typeface="Georgia"/>
                <a:sym typeface="Georgia"/>
              </a:rPr>
              <a:t> combine multiple dashboards or visualizations into an interactive full-screen presentation.</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Shape 1339"/>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DASHBOARDS AND STORY POINTS</a:t>
            </a:r>
            <a:endParaRPr sz="3200" b="1" i="0" u="none" strike="noStrike" cap="none">
              <a:solidFill>
                <a:schemeClr val="dk1"/>
              </a:solidFill>
              <a:latin typeface="Oswald"/>
              <a:ea typeface="Oswald"/>
              <a:cs typeface="Oswald"/>
              <a:sym typeface="Oswald"/>
            </a:endParaRPr>
          </a:p>
        </p:txBody>
      </p:sp>
      <p:sp>
        <p:nvSpPr>
          <p:cNvPr id="1340" name="Shape 1340"/>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chemeClr val="dk1"/>
              </a:buClr>
              <a:buSzPts val="2800"/>
              <a:buFont typeface="Georgia"/>
              <a:buNone/>
            </a:pPr>
            <a:r>
              <a:rPr lang="en-US" sz="2200" b="0" i="0" u="none" strike="noStrike" cap="none">
                <a:solidFill>
                  <a:schemeClr val="dk1"/>
                </a:solidFill>
                <a:latin typeface="Georgia"/>
                <a:ea typeface="Georgia"/>
                <a:cs typeface="Georgia"/>
                <a:sym typeface="Georgia"/>
              </a:rPr>
              <a:t>Create dashboards and Story Points using tabs at the bottom of the screen.</a:t>
            </a:r>
            <a:br>
              <a:rPr lang="en-US" sz="2200" b="0" i="0" u="none" strike="noStrike" cap="none">
                <a:solidFill>
                  <a:schemeClr val="dk1"/>
                </a:solidFill>
                <a:latin typeface="Georgia"/>
                <a:ea typeface="Georgia"/>
                <a:cs typeface="Georgia"/>
                <a:sym typeface="Georgia"/>
              </a:rPr>
            </a:br>
            <a:endParaRPr sz="2200" b="0" i="0" u="none" strike="noStrike" cap="none">
              <a:solidFill>
                <a:schemeClr val="dk1"/>
              </a:solidFill>
              <a:latin typeface="Georgia"/>
              <a:ea typeface="Georgia"/>
              <a:cs typeface="Georgia"/>
              <a:sym typeface="Georgia"/>
            </a:endParaRPr>
          </a:p>
        </p:txBody>
      </p:sp>
      <p:pic>
        <p:nvPicPr>
          <p:cNvPr id="1341" name="Shape 1341"/>
          <p:cNvPicPr preferRelativeResize="0"/>
          <p:nvPr/>
        </p:nvPicPr>
        <p:blipFill rotWithShape="1">
          <a:blip r:embed="rId3">
            <a:alphaModFix/>
          </a:blip>
          <a:srcRect/>
          <a:stretch/>
        </p:blipFill>
        <p:spPr>
          <a:xfrm>
            <a:off x="2878030" y="2210702"/>
            <a:ext cx="7248732" cy="4242488"/>
          </a:xfrm>
          <a:prstGeom prst="rect">
            <a:avLst/>
          </a:prstGeom>
          <a:noFill/>
          <a:ln>
            <a:noFill/>
          </a:ln>
        </p:spPr>
      </p:pic>
      <p:sp>
        <p:nvSpPr>
          <p:cNvPr id="1342" name="Shape 1342"/>
          <p:cNvSpPr txBox="1"/>
          <p:nvPr/>
        </p:nvSpPr>
        <p:spPr>
          <a:xfrm>
            <a:off x="4744423" y="4365342"/>
            <a:ext cx="141154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55A11"/>
              </a:buClr>
              <a:buSzPts val="1400"/>
              <a:buFont typeface="Arial"/>
              <a:buNone/>
            </a:pPr>
            <a:r>
              <a:rPr lang="en-US" sz="1400" b="0" i="0" u="none" strike="noStrike" cap="none">
                <a:solidFill>
                  <a:srgbClr val="C55A11"/>
                </a:solidFill>
                <a:latin typeface="Arial"/>
                <a:ea typeface="Arial"/>
                <a:cs typeface="Arial"/>
                <a:sym typeface="Arial"/>
              </a:rPr>
              <a:t>Create a new Dashboard.</a:t>
            </a:r>
            <a:endParaRPr sz="1400" b="0" i="0" u="none" strike="noStrike" cap="none">
              <a:solidFill>
                <a:srgbClr val="000000"/>
              </a:solidFill>
              <a:latin typeface="Arial"/>
              <a:ea typeface="Arial"/>
              <a:cs typeface="Arial"/>
              <a:sym typeface="Arial"/>
            </a:endParaRPr>
          </a:p>
        </p:txBody>
      </p:sp>
      <p:sp>
        <p:nvSpPr>
          <p:cNvPr id="1343" name="Shape 1343"/>
          <p:cNvSpPr txBox="1"/>
          <p:nvPr/>
        </p:nvSpPr>
        <p:spPr>
          <a:xfrm>
            <a:off x="6155972" y="4568866"/>
            <a:ext cx="161199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55A11"/>
              </a:buClr>
              <a:buSzPts val="1400"/>
              <a:buFont typeface="Arial"/>
              <a:buNone/>
            </a:pPr>
            <a:r>
              <a:rPr lang="en-US" sz="1400" b="0" i="0" u="none" strike="noStrike" cap="none">
                <a:solidFill>
                  <a:srgbClr val="C55A11"/>
                </a:solidFill>
                <a:latin typeface="Arial"/>
                <a:ea typeface="Arial"/>
                <a:cs typeface="Arial"/>
                <a:sym typeface="Arial"/>
              </a:rPr>
              <a:t>Create a new Story Points prez.</a:t>
            </a:r>
            <a:endParaRPr sz="1400" b="0" i="0" u="none" strike="noStrike" cap="none">
              <a:solidFill>
                <a:srgbClr val="000000"/>
              </a:solidFill>
              <a:latin typeface="Arial"/>
              <a:ea typeface="Arial"/>
              <a:cs typeface="Arial"/>
              <a:sym typeface="Arial"/>
            </a:endParaRPr>
          </a:p>
        </p:txBody>
      </p:sp>
      <p:pic>
        <p:nvPicPr>
          <p:cNvPr id="1344" name="Shape 1344"/>
          <p:cNvPicPr preferRelativeResize="0"/>
          <p:nvPr/>
        </p:nvPicPr>
        <p:blipFill rotWithShape="1">
          <a:blip r:embed="rId4">
            <a:alphaModFix/>
          </a:blip>
          <a:srcRect/>
          <a:stretch/>
        </p:blipFill>
        <p:spPr>
          <a:xfrm>
            <a:off x="11626225" y="6144411"/>
            <a:ext cx="722442" cy="42663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Shape 1349"/>
          <p:cNvSpPr/>
          <p:nvPr/>
        </p:nvSpPr>
        <p:spPr>
          <a:xfrm>
            <a:off x="635000" y="1473200"/>
            <a:ext cx="12116999"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8000"/>
              <a:buFont typeface="Arial"/>
              <a:buNone/>
            </a:pPr>
            <a:endParaRPr sz="8000" b="1" i="0" u="none" strike="noStrike" cap="none">
              <a:solidFill>
                <a:srgbClr val="FFFFFF"/>
              </a:solidFill>
              <a:latin typeface="Oswald"/>
              <a:ea typeface="Oswald"/>
              <a:cs typeface="Oswald"/>
              <a:sym typeface="Oswald"/>
            </a:endParaRPr>
          </a:p>
        </p:txBody>
      </p:sp>
      <p:sp>
        <p:nvSpPr>
          <p:cNvPr id="1350" name="Shape 1350"/>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351" name="Shape 1351"/>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8600" b="1" i="0" u="none" strike="noStrike" cap="none">
                <a:solidFill>
                  <a:schemeClr val="lt1"/>
                </a:solidFill>
                <a:latin typeface="Oswald"/>
                <a:ea typeface="Oswald"/>
                <a:cs typeface="Oswald"/>
                <a:sym typeface="Oswald"/>
              </a:rPr>
              <a:t>INDEPENDENT PRACTICE: DASHBOARDS &amp;</a:t>
            </a:r>
            <a:br>
              <a:rPr lang="en-US" sz="8600" b="1" i="0" u="none" strike="noStrike" cap="none">
                <a:solidFill>
                  <a:schemeClr val="lt1"/>
                </a:solidFill>
                <a:latin typeface="Oswald"/>
                <a:ea typeface="Oswald"/>
                <a:cs typeface="Oswald"/>
                <a:sym typeface="Oswald"/>
              </a:rPr>
            </a:br>
            <a:r>
              <a:rPr lang="en-US" sz="8600" b="1" i="0" u="none" strike="noStrike" cap="none">
                <a:solidFill>
                  <a:schemeClr val="lt1"/>
                </a:solidFill>
                <a:latin typeface="Oswald"/>
                <a:ea typeface="Oswald"/>
                <a:cs typeface="Oswald"/>
                <a:sym typeface="Oswald"/>
              </a:rPr>
              <a:t>STORY POINTS</a:t>
            </a:r>
            <a:endParaRPr sz="8600" b="1" i="0" u="none" strike="noStrike" cap="none">
              <a:solidFill>
                <a:schemeClr val="lt1"/>
              </a:solidFill>
              <a:latin typeface="Oswald"/>
              <a:ea typeface="Oswald"/>
              <a:cs typeface="Oswald"/>
              <a:sym typeface="Oswa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Shape 1356"/>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ACTIVITY: DASHBOARDS AND STORIES</a:t>
            </a:r>
            <a:endParaRPr sz="3200" b="1" i="0" u="none" strike="noStrike" cap="none">
              <a:solidFill>
                <a:schemeClr val="dk1"/>
              </a:solidFill>
              <a:latin typeface="Oswald"/>
              <a:ea typeface="Oswald"/>
              <a:cs typeface="Oswald"/>
              <a:sym typeface="Oswald"/>
            </a:endParaRPr>
          </a:p>
        </p:txBody>
      </p:sp>
      <p:sp>
        <p:nvSpPr>
          <p:cNvPr id="1357" name="Shape 1357"/>
          <p:cNvSpPr txBox="1">
            <a:spLocks noGrp="1"/>
          </p:cNvSpPr>
          <p:nvPr>
            <p:ph type="body" idx="1"/>
          </p:nvPr>
        </p:nvSpPr>
        <p:spPr>
          <a:xfrm>
            <a:off x="2951450" y="2258824"/>
            <a:ext cx="8527946" cy="1826424"/>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Georgia"/>
              <a:buAutoNum type="arabicPeriod"/>
            </a:pPr>
            <a:r>
              <a:rPr lang="en-US" sz="1800" b="0" i="0" u="none" strike="noStrike" cap="none">
                <a:solidFill>
                  <a:schemeClr val="dk1"/>
                </a:solidFill>
                <a:latin typeface="Georgia"/>
                <a:ea typeface="Georgia"/>
                <a:cs typeface="Georgia"/>
                <a:sym typeface="Georgia"/>
              </a:rPr>
              <a:t>In groups, build your own graphs, dashboards, or stories that show the key differences between </a:t>
            </a:r>
            <a:r>
              <a:rPr lang="en-US" sz="1800" b="1" i="1" u="none" strike="noStrike" cap="none">
                <a:solidFill>
                  <a:schemeClr val="dk1"/>
                </a:solidFill>
                <a:latin typeface="Georgia"/>
                <a:ea typeface="Georgia"/>
                <a:cs typeface="Georgia"/>
                <a:sym typeface="Georgia"/>
              </a:rPr>
              <a:t>subscribers</a:t>
            </a:r>
            <a:r>
              <a:rPr lang="en-US" sz="1800" b="0" i="0" u="none" strike="noStrike" cap="none">
                <a:solidFill>
                  <a:schemeClr val="dk1"/>
                </a:solidFill>
                <a:latin typeface="Georgia"/>
                <a:ea typeface="Georgia"/>
                <a:cs typeface="Georgia"/>
                <a:sym typeface="Georgia"/>
              </a:rPr>
              <a:t> and </a:t>
            </a:r>
            <a:r>
              <a:rPr lang="en-US" sz="1800" b="1" i="1" u="none" strike="noStrike" cap="none">
                <a:solidFill>
                  <a:schemeClr val="dk1"/>
                </a:solidFill>
                <a:latin typeface="Georgia"/>
                <a:ea typeface="Georgia"/>
                <a:cs typeface="Georgia"/>
                <a:sym typeface="Georgia"/>
              </a:rPr>
              <a:t>customers</a:t>
            </a:r>
            <a:r>
              <a:rPr lang="en-US" sz="1800" b="0" i="0" u="none" strike="noStrike" cap="none">
                <a:solidFill>
                  <a:schemeClr val="dk1"/>
                </a:solidFill>
                <a:latin typeface="Georgia"/>
                <a:ea typeface="Georgia"/>
                <a:cs typeface="Georgia"/>
                <a:sym typeface="Georgia"/>
              </a:rPr>
              <a:t> (user type).</a:t>
            </a:r>
            <a:br>
              <a:rPr lang="en-US"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Georgia"/>
                <a:ea typeface="Georgia"/>
                <a:cs typeface="Georgia"/>
                <a:sym typeface="Georgia"/>
              </a:rPr>
              <a:t>Pro</a:t>
            </a:r>
            <a:r>
              <a:rPr lang="en-US" sz="1800" b="0" i="0" u="none" strike="noStrike" cap="none">
                <a:solidFill>
                  <a:schemeClr val="dk1"/>
                </a:solidFill>
                <a:latin typeface="Georgia"/>
                <a:ea typeface="Georgia"/>
                <a:cs typeface="Georgia"/>
                <a:sym typeface="Georgia"/>
              </a:rPr>
              <a:t> </a:t>
            </a:r>
            <a:r>
              <a:rPr lang="en-US" sz="1800" b="1" i="0" u="none" strike="noStrike" cap="none">
                <a:solidFill>
                  <a:schemeClr val="dk1"/>
                </a:solidFill>
                <a:latin typeface="Georgia"/>
                <a:ea typeface="Georgia"/>
                <a:cs typeface="Georgia"/>
                <a:sym typeface="Georgia"/>
              </a:rPr>
              <a:t>Tip: </a:t>
            </a:r>
            <a:r>
              <a:rPr lang="en-US" sz="1800" b="0" i="0" u="none" strike="noStrike" cap="none">
                <a:solidFill>
                  <a:schemeClr val="dk1"/>
                </a:solidFill>
                <a:latin typeface="Georgia"/>
                <a:ea typeface="Georgia"/>
                <a:cs typeface="Georgia"/>
                <a:sym typeface="Georgia"/>
              </a:rPr>
              <a:t>Under Tableau’s worksheet menu, locate and select “Describe Sheet” to see how each of the example stretch activity’s visualizations are constructed.</a:t>
            </a:r>
            <a:endParaRPr sz="1800" b="0" i="0" u="none" strike="noStrike" cap="none">
              <a:solidFill>
                <a:schemeClr val="dk1"/>
              </a:solidFill>
              <a:latin typeface="Georgia"/>
              <a:ea typeface="Georgia"/>
              <a:cs typeface="Georgia"/>
              <a:sym typeface="Georgia"/>
            </a:endParaRPr>
          </a:p>
        </p:txBody>
      </p:sp>
      <p:sp>
        <p:nvSpPr>
          <p:cNvPr id="1358" name="Shape 1358"/>
          <p:cNvSpPr txBox="1">
            <a:spLocks noGrp="1"/>
          </p:cNvSpPr>
          <p:nvPr>
            <p:ph type="body" idx="2"/>
          </p:nvPr>
        </p:nvSpPr>
        <p:spPr>
          <a:xfrm>
            <a:off x="2989800" y="4751100"/>
            <a:ext cx="8876400" cy="166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As a team, present your visualizations and findings to the class.</a:t>
            </a:r>
            <a:endParaRPr sz="1800" b="0" i="0" u="none" strike="noStrike" cap="none">
              <a:solidFill>
                <a:schemeClr val="dk1"/>
              </a:solidFill>
              <a:latin typeface="Georgia"/>
              <a:ea typeface="Georgia"/>
              <a:cs typeface="Georgia"/>
              <a:sym typeface="Georgia"/>
            </a:endParaRPr>
          </a:p>
        </p:txBody>
      </p:sp>
      <p:cxnSp>
        <p:nvCxnSpPr>
          <p:cNvPr id="1359" name="Shape 1359"/>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600" b="1" i="0" u="none" strike="noStrike" cap="none">
                <a:solidFill>
                  <a:schemeClr val="dk1"/>
                </a:solidFill>
                <a:latin typeface="Oswald"/>
                <a:ea typeface="Oswald"/>
                <a:cs typeface="Oswald"/>
                <a:sym typeface="Oswald"/>
              </a:rPr>
              <a:t>OPENING</a:t>
            </a:r>
            <a:endParaRPr sz="3200" b="0" i="0" u="none" strike="noStrike" cap="none">
              <a:solidFill>
                <a:schemeClr val="dk1"/>
              </a:solidFill>
              <a:latin typeface="Oswald"/>
              <a:ea typeface="Oswald"/>
              <a:cs typeface="Oswald"/>
              <a:sym typeface="Oswald"/>
            </a:endParaRPr>
          </a:p>
        </p:txBody>
      </p:sp>
      <p:sp>
        <p:nvSpPr>
          <p:cNvPr id="945" name="Shape 945"/>
          <p:cNvSpPr txBox="1">
            <a:spLocks noGrp="1"/>
          </p:cNvSpPr>
          <p:nvPr>
            <p:ph type="body" idx="1"/>
          </p:nvPr>
        </p:nvSpPr>
        <p:spPr>
          <a:xfrm>
            <a:off x="591720" y="1463040"/>
            <a:ext cx="11637223" cy="5108021"/>
          </a:xfrm>
          <a:prstGeom prst="rect">
            <a:avLst/>
          </a:prstGeom>
          <a:noFill/>
          <a:ln>
            <a:noFill/>
          </a:ln>
        </p:spPr>
        <p:txBody>
          <a:bodyPr spcFirstLastPara="1" wrap="square" lIns="0" tIns="0" rIns="0" bIns="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So far, we’ve learned how to use SQL to quickly query and retrieve data sets of different sizes.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We’ve also learned how to organize and visualize our data with Excel. Excel can create many graphs and charts, but Tableau offers other powerful tools for analyzing and visualizing our data.</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In this unit, we’ll learn how to leverage Tableau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to create custom dashboards  and share data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narratives with our audiences. </a:t>
            </a:r>
            <a:endParaRPr sz="2800" b="0" i="0" u="none" strike="noStrike" cap="none">
              <a:solidFill>
                <a:schemeClr val="dk1"/>
              </a:solidFill>
              <a:latin typeface="Georgia"/>
              <a:ea typeface="Georgia"/>
              <a:cs typeface="Georgia"/>
              <a:sym typeface="Georgia"/>
            </a:endParaRPr>
          </a:p>
        </p:txBody>
      </p:sp>
      <p:grpSp>
        <p:nvGrpSpPr>
          <p:cNvPr id="946" name="Shape 946"/>
          <p:cNvGrpSpPr/>
          <p:nvPr/>
        </p:nvGrpSpPr>
        <p:grpSpPr>
          <a:xfrm>
            <a:off x="10679506" y="4463078"/>
            <a:ext cx="1549435" cy="2123330"/>
            <a:chOff x="4499066" y="1667734"/>
            <a:chExt cx="1599499" cy="2071339"/>
          </a:xfrm>
        </p:grpSpPr>
        <p:grpSp>
          <p:nvGrpSpPr>
            <p:cNvPr id="947" name="Shape 947"/>
            <p:cNvGrpSpPr/>
            <p:nvPr/>
          </p:nvGrpSpPr>
          <p:grpSpPr>
            <a:xfrm>
              <a:off x="4621904" y="1667734"/>
              <a:ext cx="1476661" cy="2071339"/>
              <a:chOff x="12309376" y="4447290"/>
              <a:chExt cx="3937762" cy="5523571"/>
            </a:xfrm>
          </p:grpSpPr>
          <p:sp>
            <p:nvSpPr>
              <p:cNvPr id="948" name="Shape 948"/>
              <p:cNvSpPr/>
              <p:nvPr/>
            </p:nvSpPr>
            <p:spPr>
              <a:xfrm>
                <a:off x="12335279" y="4447290"/>
                <a:ext cx="3887067" cy="541689"/>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SQL Ninja</a:t>
                </a:r>
                <a:endParaRPr sz="1400" b="0" i="0" u="none" strike="noStrike" cap="none">
                  <a:solidFill>
                    <a:srgbClr val="000000"/>
                  </a:solidFill>
                  <a:latin typeface="Arial"/>
                  <a:ea typeface="Arial"/>
                  <a:cs typeface="Arial"/>
                  <a:sym typeface="Arial"/>
                </a:endParaRPr>
              </a:p>
            </p:txBody>
          </p:sp>
          <p:pic>
            <p:nvPicPr>
              <p:cNvPr id="949" name="Shape 949" descr="Image result for lego female ninja"/>
              <p:cNvPicPr preferRelativeResize="0"/>
              <p:nvPr/>
            </p:nvPicPr>
            <p:blipFill rotWithShape="1">
              <a:blip r:embed="rId3">
                <a:alphaModFix/>
              </a:blip>
              <a:srcRect l="15914" r="19379"/>
              <a:stretch/>
            </p:blipFill>
            <p:spPr>
              <a:xfrm>
                <a:off x="12309376" y="5421729"/>
                <a:ext cx="3937762" cy="4549132"/>
              </a:xfrm>
              <a:prstGeom prst="rect">
                <a:avLst/>
              </a:prstGeom>
              <a:noFill/>
              <a:ln>
                <a:noFill/>
              </a:ln>
            </p:spPr>
          </p:pic>
        </p:grpSp>
        <p:pic>
          <p:nvPicPr>
            <p:cNvPr id="950" name="Shape 950" descr="Image result for pqsql icon small"/>
            <p:cNvPicPr preferRelativeResize="0"/>
            <p:nvPr/>
          </p:nvPicPr>
          <p:blipFill rotWithShape="1">
            <a:blip r:embed="rId4">
              <a:alphaModFix/>
            </a:blip>
            <a:srcRect/>
            <a:stretch/>
          </p:blipFill>
          <p:spPr>
            <a:xfrm>
              <a:off x="4499066" y="3293224"/>
              <a:ext cx="454784" cy="413784"/>
            </a:xfrm>
            <a:prstGeom prst="rect">
              <a:avLst/>
            </a:prstGeom>
            <a:noFill/>
            <a:ln>
              <a:noFill/>
            </a:ln>
          </p:spPr>
        </p:pic>
      </p:grpSp>
      <p:grpSp>
        <p:nvGrpSpPr>
          <p:cNvPr id="951" name="Shape 951"/>
          <p:cNvGrpSpPr/>
          <p:nvPr/>
        </p:nvGrpSpPr>
        <p:grpSpPr>
          <a:xfrm>
            <a:off x="8285116" y="4463115"/>
            <a:ext cx="1751152" cy="2155345"/>
            <a:chOff x="6816086" y="4295143"/>
            <a:chExt cx="5039287" cy="6274658"/>
          </a:xfrm>
        </p:grpSpPr>
        <p:sp>
          <p:nvSpPr>
            <p:cNvPr id="952" name="Shape 952"/>
            <p:cNvSpPr/>
            <p:nvPr/>
          </p:nvSpPr>
          <p:spPr>
            <a:xfrm>
              <a:off x="7489334" y="4295143"/>
              <a:ext cx="3887069" cy="499797"/>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Excel Wizard</a:t>
              </a:r>
              <a:endParaRPr sz="1200" b="1" i="0" u="none" strike="noStrike" cap="none">
                <a:solidFill>
                  <a:srgbClr val="000000"/>
                </a:solidFill>
                <a:latin typeface="Arial"/>
                <a:ea typeface="Arial"/>
                <a:cs typeface="Arial"/>
                <a:sym typeface="Arial"/>
              </a:endParaRPr>
            </a:p>
          </p:txBody>
        </p:sp>
        <p:pic>
          <p:nvPicPr>
            <p:cNvPr id="953" name="Shape 953" descr="Image result for lego wizard"/>
            <p:cNvPicPr preferRelativeResize="0"/>
            <p:nvPr/>
          </p:nvPicPr>
          <p:blipFill rotWithShape="1">
            <a:blip r:embed="rId5">
              <a:alphaModFix/>
            </a:blip>
            <a:srcRect/>
            <a:stretch/>
          </p:blipFill>
          <p:spPr>
            <a:xfrm>
              <a:off x="6816086" y="4955663"/>
              <a:ext cx="5039287" cy="5614138"/>
            </a:xfrm>
            <a:prstGeom prst="rect">
              <a:avLst/>
            </a:prstGeom>
            <a:noFill/>
            <a:ln>
              <a:noFill/>
            </a:ln>
          </p:spPr>
        </p:pic>
        <p:pic>
          <p:nvPicPr>
            <p:cNvPr id="954" name="Shape 954" descr="Image result for excel logo"/>
            <p:cNvPicPr preferRelativeResize="0"/>
            <p:nvPr/>
          </p:nvPicPr>
          <p:blipFill rotWithShape="1">
            <a:blip r:embed="rId6">
              <a:alphaModFix/>
            </a:blip>
            <a:srcRect/>
            <a:stretch/>
          </p:blipFill>
          <p:spPr>
            <a:xfrm>
              <a:off x="7489335" y="8824654"/>
              <a:ext cx="1128421" cy="11284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500"/>
                                        <p:tgtEl>
                                          <p:spTgt spid="951"/>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946"/>
                                        </p:tgtEl>
                                        <p:attrNameLst>
                                          <p:attrName>style.visibility</p:attrName>
                                        </p:attrNameLst>
                                      </p:cBhvr>
                                      <p:to>
                                        <p:strVal val="visible"/>
                                      </p:to>
                                    </p:set>
                                    <p:animEffect transition="in" filter="fade">
                                      <p:cBhvr>
                                        <p:cTn id="11" dur="500"/>
                                        <p:tgtEl>
                                          <p:spTgt spid="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Shape 1364"/>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365" name="Shape 1365"/>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CONCLUSION</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Shape 1370"/>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In this lesson, we learned how to:</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Connect and prepare data to import into Tableau.</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Explore the basics of the Tableau interface.</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Build graphs, calculated fields, dashboards, and stories.</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Work with discrete and continuous dates in Tableau.</a:t>
            </a:r>
            <a:endParaRPr sz="2400" b="0" i="0" u="none" strike="noStrike" cap="none">
              <a:solidFill>
                <a:schemeClr val="dk1"/>
              </a:solidFill>
              <a:latin typeface="Georgia"/>
              <a:ea typeface="Georgia"/>
              <a:cs typeface="Georgia"/>
              <a:sym typeface="Georgia"/>
            </a:endParaRPr>
          </a:p>
          <a:p>
            <a:pPr marL="239713" marR="0" lvl="0" indent="-61913" algn="l" rtl="0">
              <a:lnSpc>
                <a:spcPct val="115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239713" marR="0" lvl="0" indent="-61913" algn="l" rtl="0">
              <a:lnSpc>
                <a:spcPct val="100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
        <p:nvSpPr>
          <p:cNvPr id="1371" name="Shape 1371"/>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REVIEW: FUNDAMENTALS OF TABLEAU</a:t>
            </a:r>
            <a:endParaRPr sz="3200" b="1" i="0" u="none" strike="noStrike" cap="none">
              <a:solidFill>
                <a:schemeClr val="dk1"/>
              </a:solidFill>
              <a:latin typeface="Oswald"/>
              <a:ea typeface="Oswald"/>
              <a:cs typeface="Oswald"/>
              <a:sym typeface="Oswald"/>
            </a:endParaRPr>
          </a:p>
        </p:txBody>
      </p:sp>
      <p:sp>
        <p:nvSpPr>
          <p:cNvPr id="1372" name="Shape 1372"/>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5400" b="1" i="0" u="none" strike="noStrike" cap="none">
                <a:solidFill>
                  <a:schemeClr val="dk1"/>
                </a:solidFill>
                <a:latin typeface="Oswald"/>
                <a:ea typeface="Oswald"/>
                <a:cs typeface="Oswald"/>
                <a:sym typeface="Oswald"/>
              </a:rPr>
              <a:t>RECAP</a:t>
            </a:r>
            <a:endParaRPr sz="5400" b="1" i="0" u="none" strike="noStrike" cap="none">
              <a:solidFill>
                <a:schemeClr val="dk1"/>
              </a:solidFill>
              <a:latin typeface="Oswald"/>
              <a:ea typeface="Oswald"/>
              <a:cs typeface="Oswald"/>
              <a:sym typeface="Oswa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Shape 1382"/>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383" name="Shape 1383"/>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RESOURCES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Visual Analysis Best Practices (Tableau):</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3"/>
              </a:rPr>
              <a:t>https://www.tableau.com/learn/whitepapers/tableau-visual-guidebook</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Which Chart or Graph is Right for You? (Tableau):</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4"/>
              </a:rPr>
              <a:t>https://www.tableau.com/sites/default/files/media/which_chart_v6_final_0.pdf</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Tableau “Starter Kits” (role-based tutorials):</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5"/>
              </a:rPr>
              <a:t>https://www.tableau.com/learn/starter-kits</a:t>
            </a:r>
            <a:endParaRPr sz="2400" b="0" i="0" u="none" strike="noStrike" cap="none">
              <a:solidFill>
                <a:schemeClr val="dk1"/>
              </a:solidFill>
              <a:latin typeface="Georgia"/>
              <a:ea typeface="Georgia"/>
              <a:cs typeface="Georgia"/>
              <a:sym typeface="Georgia"/>
            </a:endParaRPr>
          </a:p>
        </p:txBody>
      </p:sp>
      <p:sp>
        <p:nvSpPr>
          <p:cNvPr id="1389" name="Shape 1389"/>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1390" name="Shape 1390"/>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5400" b="1" i="0" u="none" strike="noStrike" cap="none">
                <a:solidFill>
                  <a:schemeClr val="dk1"/>
                </a:solidFill>
                <a:latin typeface="Oswald"/>
                <a:ea typeface="Oswald"/>
                <a:cs typeface="Oswald"/>
                <a:sym typeface="Oswald"/>
              </a:rPr>
              <a:t>RESOURCES</a:t>
            </a:r>
            <a:endParaRPr sz="5400" b="1" i="0" u="none" strike="noStrike" cap="none">
              <a:solidFill>
                <a:schemeClr val="dk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Shape 959"/>
          <p:cNvPicPr preferRelativeResize="0"/>
          <p:nvPr/>
        </p:nvPicPr>
        <p:blipFill rotWithShape="1">
          <a:blip r:embed="rId3">
            <a:alphaModFix/>
          </a:blip>
          <a:srcRect/>
          <a:stretch/>
        </p:blipFill>
        <p:spPr>
          <a:xfrm>
            <a:off x="10227075" y="4288876"/>
            <a:ext cx="2032902" cy="2353466"/>
          </a:xfrm>
          <a:prstGeom prst="rect">
            <a:avLst/>
          </a:prstGeom>
          <a:noFill/>
          <a:ln>
            <a:noFill/>
          </a:ln>
        </p:spPr>
      </p:pic>
      <p:sp>
        <p:nvSpPr>
          <p:cNvPr id="960" name="Shape 960"/>
          <p:cNvSpPr txBox="1">
            <a:spLocks noGrp="1"/>
          </p:cNvSpPr>
          <p:nvPr>
            <p:ph type="title"/>
          </p:nvPr>
        </p:nvSpPr>
        <p:spPr>
          <a:xfrm>
            <a:off x="495928" y="600230"/>
            <a:ext cx="11693197"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FUNDAMENTALS OF TABLEAU</a:t>
            </a:r>
            <a:endParaRPr sz="3200" b="1" i="0" u="none" strike="noStrike" cap="none">
              <a:solidFill>
                <a:schemeClr val="dk1"/>
              </a:solidFill>
              <a:latin typeface="Oswald"/>
              <a:ea typeface="Oswald"/>
              <a:cs typeface="Oswald"/>
              <a:sym typeface="Oswald"/>
            </a:endParaRPr>
          </a:p>
        </p:txBody>
      </p:sp>
      <p:sp>
        <p:nvSpPr>
          <p:cNvPr id="961" name="Shape 961"/>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INTRODUCTION</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495928" y="596673"/>
            <a:ext cx="11733000" cy="72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TABLEAU</a:t>
            </a:r>
            <a:endParaRPr sz="3200" b="1" i="0" u="none" strike="noStrike" cap="none">
              <a:solidFill>
                <a:schemeClr val="dk1"/>
              </a:solidFill>
              <a:latin typeface="Oswald"/>
              <a:ea typeface="Oswald"/>
              <a:cs typeface="Oswald"/>
              <a:sym typeface="Oswald"/>
            </a:endParaRPr>
          </a:p>
        </p:txBody>
      </p:sp>
      <p:sp>
        <p:nvSpPr>
          <p:cNvPr id="967" name="Shape 967"/>
          <p:cNvSpPr txBox="1">
            <a:spLocks noGrp="1"/>
          </p:cNvSpPr>
          <p:nvPr>
            <p:ph type="body" idx="1"/>
          </p:nvPr>
        </p:nvSpPr>
        <p:spPr>
          <a:xfrm>
            <a:off x="591725" y="1463051"/>
            <a:ext cx="11637300" cy="5463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1" i="0" u="sng" strike="noStrike" cap="none">
                <a:solidFill>
                  <a:schemeClr val="hlink"/>
                </a:solidFill>
                <a:latin typeface="Georgia"/>
                <a:ea typeface="Georgia"/>
                <a:cs typeface="Georgia"/>
                <a:sym typeface="Georgia"/>
                <a:hlinkClick r:id="rId3"/>
              </a:rPr>
              <a:t>What is Tableau?</a:t>
            </a:r>
            <a:endParaRPr sz="2400" b="1" i="0" u="none" strike="noStrike" cap="none">
              <a:solidFill>
                <a:schemeClr val="dk1"/>
              </a:solidFill>
              <a:latin typeface="Georgia"/>
              <a:ea typeface="Georgia"/>
              <a:cs typeface="Georgia"/>
              <a:sym typeface="Georgia"/>
            </a:endParaRPr>
          </a:p>
          <a:p>
            <a:pPr marL="457200" marR="0" lvl="0" indent="-381000" algn="l" rtl="0">
              <a:lnSpc>
                <a:spcPct val="11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Tableau is a visual analytics and data discovery tool launched as the result of a Stanford research collaboration between data and visualization labs. It’s based on a patent called “Polaris” that covers interactive visual data querying.</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There are a number of players in the drag-and-drop/visual data space. Power BI from Microsoft will hook into your Azure data set, and Amazon QuickSight will hook into your Redshift data.  There’s also Looker, Periscope Data, Qlik, and many other competitors.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Making a decision about which to use will be a trade off between cost, ease of use, features offered, and data connections. Be sure to </a:t>
            </a:r>
            <a:r>
              <a:rPr lang="en-US" sz="2400" b="0" i="0" u="sng" strike="noStrike" cap="none">
                <a:solidFill>
                  <a:schemeClr val="hlink"/>
                </a:solidFill>
                <a:latin typeface="Georgia"/>
                <a:ea typeface="Georgia"/>
                <a:cs typeface="Georgia"/>
                <a:sym typeface="Georgia"/>
                <a:hlinkClick r:id="rId4"/>
              </a:rPr>
              <a:t>choose wisely</a:t>
            </a:r>
            <a:r>
              <a:rPr lang="en-US" sz="2400" b="0" i="0" u="none" strike="noStrike" cap="none">
                <a:solidFill>
                  <a:schemeClr val="dk1"/>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495928" y="596673"/>
            <a:ext cx="11733015"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INTRODUCTION TO TABLEAU</a:t>
            </a:r>
            <a:endParaRPr sz="3200" b="1" i="0" u="none" strike="noStrike" cap="none">
              <a:solidFill>
                <a:schemeClr val="dk1"/>
              </a:solidFill>
              <a:latin typeface="Oswald"/>
              <a:ea typeface="Oswald"/>
              <a:cs typeface="Oswald"/>
              <a:sym typeface="Oswald"/>
            </a:endParaRPr>
          </a:p>
        </p:txBody>
      </p:sp>
      <p:sp>
        <p:nvSpPr>
          <p:cNvPr id="973" name="Shape 973"/>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1" i="0" u="sng" strike="noStrike" cap="none">
                <a:solidFill>
                  <a:schemeClr val="hlink"/>
                </a:solidFill>
                <a:latin typeface="Georgia"/>
                <a:ea typeface="Georgia"/>
                <a:cs typeface="Georgia"/>
                <a:sym typeface="Georgia"/>
                <a:hlinkClick r:id="rId3"/>
              </a:rPr>
              <a:t>What is Tableau?</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6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Tableau seamlessly creates background SQL queries called “VizQL” as you interactively click, drag, and drop data elements to explore and interrogate your data.</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457200" marR="0" lvl="0" indent="-381000" algn="l" rtl="0">
              <a:lnSpc>
                <a:spcPct val="11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While Tableau is designed to be used by a range of business users and non-technical audiences, it also provides access to a deep computational ability for advanced data analytics. </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2600</Words>
  <Application>Microsoft Macintosh PowerPoint</Application>
  <PresentationFormat>Custom</PresentationFormat>
  <Paragraphs>346</Paragraphs>
  <Slides>63</Slides>
  <Notes>63</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63</vt:i4>
      </vt:variant>
    </vt:vector>
  </HeadingPairs>
  <TitlesOfParts>
    <vt:vector size="74" baseType="lpstr">
      <vt:lpstr>Georgia</vt:lpstr>
      <vt:lpstr>Oswald</vt:lpstr>
      <vt:lpstr>Roboto</vt:lpstr>
      <vt:lpstr>Helvetica Neue</vt:lpstr>
      <vt:lpstr>Roboto Mono</vt:lpstr>
      <vt:lpstr>Calibri</vt:lpstr>
      <vt:lpstr>Arial</vt:lpstr>
      <vt:lpstr>Merriweather Sans</vt:lpstr>
      <vt:lpstr>GA AN v3.01</vt:lpstr>
      <vt:lpstr>White</vt:lpstr>
      <vt:lpstr>GA AN v3.01</vt:lpstr>
      <vt:lpstr>PowerPoint Presentation</vt:lpstr>
      <vt:lpstr>PowerPoint Presentation</vt:lpstr>
      <vt:lpstr>FUNDAMENTALS OF TABLEAU</vt:lpstr>
      <vt:lpstr>BEFORE WE BEGIN</vt:lpstr>
      <vt:lpstr>RECAP: DATA WORKFLOW</vt:lpstr>
      <vt:lpstr>OPENING</vt:lpstr>
      <vt:lpstr>FUNDAMENTALS OF TABLEAU</vt:lpstr>
      <vt:lpstr>INTRODUCTION TO TABLEAU</vt:lpstr>
      <vt:lpstr>INTRODUCTION TO TABLEAU</vt:lpstr>
      <vt:lpstr>DATA DEMOCRACY: TABLEAU’S 60+ BUILT-IN CONNECTORS</vt:lpstr>
      <vt:lpstr>DATA DEMOCRACY: TABLEAU’S PDF CONNECTOR</vt:lpstr>
      <vt:lpstr>INTRODUCTION TO TABLEAU: INTERFACE OVERVIEW</vt:lpstr>
      <vt:lpstr>FUNDAMENTALS OF TABLEAU</vt:lpstr>
      <vt:lpstr>TRANSITIONING FROM SQL</vt:lpstr>
      <vt:lpstr>TABLEAU BASICS: VizQL → SQL ANALOGS</vt:lpstr>
      <vt:lpstr>TABLEAU’s VizQL to SQL ANALOGS</vt:lpstr>
      <vt:lpstr>TABLEAU’s VizQL to SQL ANALOGS</vt:lpstr>
      <vt:lpstr>VISUALIZATION TYPES</vt:lpstr>
      <vt:lpstr>TABLEAU VISUALIZATION PANE</vt:lpstr>
      <vt:lpstr>TABLEAU EXAMPLES</vt:lpstr>
      <vt:lpstr>TABLEAU EXAMPLES</vt:lpstr>
      <vt:lpstr>TABLEAU EXAMPLES</vt:lpstr>
      <vt:lpstr>TABLEAU EXAMPLES</vt:lpstr>
      <vt:lpstr>TABLEAU EXAMPLES</vt:lpstr>
      <vt:lpstr>TABLEAU EXAMPLES</vt:lpstr>
      <vt:lpstr>TABLEAU EXAMPLES</vt:lpstr>
      <vt:lpstr>FUNDAMENTALS OF TABLEAU</vt:lpstr>
      <vt:lpstr>CONNECT TO DATA AND NAVIGATE</vt:lpstr>
      <vt:lpstr>PowerPoint Presentation</vt:lpstr>
      <vt:lpstr>PowerPoint Presentation</vt:lpstr>
      <vt:lpstr>CONNECT TO DATA AND NAVIGATE</vt:lpstr>
      <vt:lpstr>CONNECT TO DATA AND NAVIGATE</vt:lpstr>
      <vt:lpstr>CONNECT TO DIVVY BIKE DATA</vt:lpstr>
      <vt:lpstr>CONNECT TO DIVVY BIKE DATA: UNION THE DATA FILES</vt:lpstr>
      <vt:lpstr>CONNECT TO DIVVY BIKE DATA: CREATE A TABLEAU EXTRACT</vt:lpstr>
      <vt:lpstr>FUNDAMENTALS OF TABLEAU</vt:lpstr>
      <vt:lpstr>CONNECT TO DATA AND NAVIGATE</vt:lpstr>
      <vt:lpstr>FUNDAMENTALS OF TABLEAU</vt:lpstr>
      <vt:lpstr>ACTIVITY: DASHBOARDS AND STORIES</vt:lpstr>
      <vt:lpstr>FUNDAMENTALS OF TABLEAU</vt:lpstr>
      <vt:lpstr>WORKING WITH DATES</vt:lpstr>
      <vt:lpstr>DISCRETE DATE AGGREGATION</vt:lpstr>
      <vt:lpstr>DISCRETE DATE AGGREGATION</vt:lpstr>
      <vt:lpstr>DISCRETE DATE AGGREGATION</vt:lpstr>
      <vt:lpstr>CONTINUOUS DATE AGGREGATION</vt:lpstr>
      <vt:lpstr>CONTINUOUS DATE AGGREGATION</vt:lpstr>
      <vt:lpstr>CONTINUOUS DATE AGGREGATION</vt:lpstr>
      <vt:lpstr>FUNDAMENTALS OF TABLEAU</vt:lpstr>
      <vt:lpstr>ACTIVITY: WORKING WITH DATES</vt:lpstr>
      <vt:lpstr>FUNDAMENTALS OF TABLEAU</vt:lpstr>
      <vt:lpstr>INTRODUCTION TO CALCULATIONS</vt:lpstr>
      <vt:lpstr>INTRODUCTION TO CALCULATIONS</vt:lpstr>
      <vt:lpstr>INTRODUCTION TO CALCULATIONS</vt:lpstr>
      <vt:lpstr>INTRODUCTION TO CALCULATIONS</vt:lpstr>
      <vt:lpstr>FUNDAMENTALS OF TABLEAU</vt:lpstr>
      <vt:lpstr>DASHBOARDS AND STORY POINTS</vt:lpstr>
      <vt:lpstr>DASHBOARDS AND STORY POINTS</vt:lpstr>
      <vt:lpstr>FUNDAMENTALS OF TABLEAU</vt:lpstr>
      <vt:lpstr>ACTIVITY: DASHBOARDS AND STORIES</vt:lpstr>
      <vt:lpstr>FUNDAMENTALS OF TABLEAU</vt:lpstr>
      <vt:lpstr>REVIEW: FUNDAMENTALS OF TABLEAU</vt:lpstr>
      <vt:lpstr>FUNDAMENTALS OF TABLEAU</vt:lpstr>
      <vt:lpstr>FUNDAMENTALS OF TABLEAU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INSTRUCTOR PURPOSES ONLY </dc:title>
  <cp:lastModifiedBy>Carrie Andersen</cp:lastModifiedBy>
  <cp:revision>3</cp:revision>
  <dcterms:modified xsi:type="dcterms:W3CDTF">2018-12-03T04:06:37Z</dcterms:modified>
</cp:coreProperties>
</file>